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86" r:id="rId3"/>
    <p:sldId id="282" r:id="rId4"/>
    <p:sldId id="260" r:id="rId5"/>
    <p:sldId id="259" r:id="rId6"/>
    <p:sldId id="263" r:id="rId7"/>
    <p:sldId id="262" r:id="rId8"/>
    <p:sldId id="264" r:id="rId9"/>
    <p:sldId id="261" r:id="rId10"/>
    <p:sldId id="265" r:id="rId11"/>
    <p:sldId id="266" r:id="rId12"/>
    <p:sldId id="267" r:id="rId13"/>
    <p:sldId id="269" r:id="rId14"/>
    <p:sldId id="270" r:id="rId15"/>
    <p:sldId id="258" r:id="rId16"/>
    <p:sldId id="271" r:id="rId17"/>
    <p:sldId id="273" r:id="rId18"/>
    <p:sldId id="275" r:id="rId19"/>
    <p:sldId id="268" r:id="rId20"/>
    <p:sldId id="277" r:id="rId21"/>
    <p:sldId id="278" r:id="rId22"/>
    <p:sldId id="279" r:id="rId23"/>
    <p:sldId id="280" r:id="rId24"/>
    <p:sldId id="276" r:id="rId25"/>
    <p:sldId id="291" r:id="rId26"/>
    <p:sldId id="285" r:id="rId27"/>
    <p:sldId id="287" r:id="rId28"/>
    <p:sldId id="292" r:id="rId29"/>
    <p:sldId id="289" r:id="rId30"/>
    <p:sldId id="290" r:id="rId31"/>
    <p:sldId id="281" r:id="rId32"/>
    <p:sldId id="28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40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e" initials="R" lastIdx="8" clrIdx="0"/>
  <p:cmAuthor id="1" name="Timothy" initials="T" lastIdx="1" clrIdx="1">
    <p:extLst>
      <p:ext uri="{19B8F6BF-5375-455C-9EA6-DF929625EA0E}">
        <p15:presenceInfo xmlns:p15="http://schemas.microsoft.com/office/powerpoint/2012/main" userId="6f70958e3069516c" providerId="Windows Live"/>
      </p:ext>
    </p:extLst>
  </p:cmAuthor>
  <p:cmAuthor id="2" name="User55" initials="U" lastIdx="24" clrIdx="2">
    <p:extLst>
      <p:ext uri="{19B8F6BF-5375-455C-9EA6-DF929625EA0E}">
        <p15:presenceInfo xmlns:p15="http://schemas.microsoft.com/office/powerpoint/2012/main" userId="User5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D1"/>
    <a:srgbClr val="FF99FF"/>
    <a:srgbClr val="0000FF"/>
    <a:srgbClr val="FF00FF"/>
    <a:srgbClr val="66FF99"/>
    <a:srgbClr val="00FFFF"/>
    <a:srgbClr val="9933FF"/>
    <a:srgbClr val="00FF00"/>
    <a:srgbClr val="0000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50" y="1440"/>
      </p:cViewPr>
      <p:guideLst>
        <p:guide orient="horz" pos="2183"/>
        <p:guide pos="40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29T11:05:14.929" idx="24">
    <p:pos x="10" y="10"/>
    <p:text>had to fix slide 9 Num 10:33 - not 10:11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7420E-6C6D-4E0C-A29E-417C33DBB90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7237-5B99-416B-BF37-FD96C69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A4E0-9454-4786-8EC6-70332C56D02E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-1744652" y="4173339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E63-F82E-457E-B77B-05D5C2C28D5B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285C-CC7C-4B38-B8FA-05FCA4BF54F9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6A88-F1C7-4749-8CCC-CA0C5E3257FC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F520-FC3B-43E6-ACB2-2B34996DFAD9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6AE-287B-422B-92BE-FC29CD13BD62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4459-1FC4-4D86-BC0B-1AE149696784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CC9-C427-4948-8FD4-CA4470556E17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370D-C651-4228-B17B-3C3DF84D86FD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083C-B572-4417-95A4-34CD402F1812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ABF-1F90-4923-A28A-49EF0A13A10C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4F26-788B-4E8C-83FC-714C71F6A7BF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775-900A-43B2-BE58-D13DBADB9D72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E737-3BBE-4CDB-93BA-EFCAA03DDBA7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90" y="968023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1039108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D8A6-AA81-4CC9-ABB5-A70E9270A703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 userDrawn="1"/>
        </p:nvSpPr>
        <p:spPr bwMode="auto">
          <a:xfrm flipV="1">
            <a:off x="-4190" y="968023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1039108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E913-9D1B-48EC-8F09-33B972DBECE8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367A-1C0B-4F0A-B1DE-E80857AEDB07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im@studythecalendar.com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0791" y="3362824"/>
            <a:ext cx="8561383" cy="319004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CA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The</a:t>
            </a:r>
            <a:r>
              <a:rPr lang="en-CA" dirty="0"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 </a:t>
            </a:r>
            <a:r>
              <a:rPr lang="en-CA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Cloud’s</a:t>
            </a:r>
            <a:r>
              <a:rPr lang="en-CA" dirty="0"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 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Command 				of a 3 </a:t>
            </a:r>
            <a:r>
              <a:rPr lang="en-CA" b="1" dirty="0" err="1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Yowmim</a:t>
            </a:r>
            <a:r>
              <a:rPr lang="en-CA" dirty="0"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 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Journey</a:t>
            </a:r>
            <a:r>
              <a:rPr lang="en-CA" dirty="0"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 </a:t>
            </a:r>
            <a:r>
              <a:rPr lang="en-CA" dirty="0">
                <a:effectLst>
                  <a:glow rad="127000">
                    <a:schemeClr val="bg1"/>
                  </a:glow>
                </a:effectLst>
              </a:rPr>
              <a:t/>
            </a:r>
            <a:br>
              <a:rPr lang="en-CA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dirty="0">
                <a:effectLst>
                  <a:glow rad="127000">
                    <a:schemeClr val="bg1"/>
                  </a:glow>
                </a:effectLst>
              </a:rPr>
              <a:t>				 		</a:t>
            </a:r>
            <a:r>
              <a:rPr lang="en-CA" sz="44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glow rad="127000">
                    <a:schemeClr val="bg1"/>
                  </a:glow>
                </a:effectLst>
                <a:latin typeface="Forte" pitchFamily="66" charset="0"/>
              </a:rPr>
              <a:t>Numbers</a:t>
            </a:r>
            <a:r>
              <a:rPr lang="en-CA" sz="4400" b="1" i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glow rad="127000">
                    <a:schemeClr val="bg1"/>
                  </a:glow>
                </a:effectLst>
                <a:latin typeface="Forte" pitchFamily="66" charset="0"/>
              </a:rPr>
              <a:t> </a:t>
            </a:r>
            <a:r>
              <a:rPr lang="en-CA" sz="44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glow rad="127000">
                    <a:schemeClr val="bg1"/>
                  </a:glow>
                </a:effectLst>
                <a:latin typeface="Forte" pitchFamily="66" charset="0"/>
              </a:rPr>
              <a:t>10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502" y="412699"/>
            <a:ext cx="1349817" cy="1351363"/>
          </a:xfrm>
          <a:prstGeom prst="rect">
            <a:avLst/>
          </a:prstGeom>
          <a:noFill/>
          <a:effectLst>
            <a:glow rad="177800">
              <a:srgbClr val="F5CCC2">
                <a:alpha val="54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407081" y="-2095929"/>
            <a:ext cx="13080799" cy="13022500"/>
            <a:chOff x="-407081" y="-2095929"/>
            <a:chExt cx="13080799" cy="130225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-6650982" y="4158359"/>
              <a:ext cx="130132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742950" indent="-742950" algn="ctr">
                <a:buFontTx/>
                <a:buAutoNum type="arabicParenR"/>
              </a:pP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Joe Brown’s Lazy Dog </a:t>
              </a:r>
              <a:r>
                <a:rPr lang="en-US" sz="2800" b="1" spc="300" dirty="0" err="1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jumpesNew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 </a:t>
              </a:r>
              <a:r>
                <a:rPr lang="en-US" sz="2800" b="1" spc="300" dirty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Bunny Trail on 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Lunar</a:t>
              </a:r>
              <a:endParaRPr lang="en-US" sz="2800" b="1" spc="300" dirty="0" smtClean="0">
                <a:ln w="38100">
                  <a:solidFill>
                    <a:srgbClr val="96004B"/>
                  </a:solidFill>
                </a:ln>
                <a:solidFill>
                  <a:srgbClr val="96004B"/>
                </a:solidFill>
                <a:effectLst>
                  <a:glow rad="1524000">
                    <a:srgbClr val="00B0F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407081" y="-530707"/>
              <a:ext cx="130132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742950" indent="-742950" algn="ctr">
                <a:buFontTx/>
                <a:buAutoNum type="arabicParenR"/>
              </a:pP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Joe Brown’s Lazy Dog </a:t>
              </a:r>
              <a:r>
                <a:rPr lang="en-US" sz="2800" b="1" spc="300" dirty="0" err="1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jumpesNew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 </a:t>
              </a:r>
              <a:r>
                <a:rPr lang="en-US" sz="2800" b="1" spc="300" dirty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Bunny Trail on 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Lunar</a:t>
              </a:r>
              <a:endParaRPr lang="en-US" sz="2800" b="1" spc="300" dirty="0" smtClean="0">
                <a:ln w="38100">
                  <a:solidFill>
                    <a:srgbClr val="96004B"/>
                  </a:solidFill>
                </a:ln>
                <a:solidFill>
                  <a:srgbClr val="96004B"/>
                </a:solidFill>
                <a:effectLst>
                  <a:glow rad="1524000">
                    <a:srgbClr val="00B0F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5837911" y="4149063"/>
              <a:ext cx="130132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742950" indent="-742950" algn="ctr">
                <a:buFontTx/>
                <a:buAutoNum type="arabicParenR"/>
              </a:pP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Joe Brown’s Lazy Dog </a:t>
              </a:r>
              <a:r>
                <a:rPr lang="en-US" sz="2800" b="1" spc="300" dirty="0" err="1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jumpesNew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 </a:t>
              </a:r>
              <a:r>
                <a:rPr lang="en-US" sz="2800" b="1" spc="300" dirty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Bunny Trail on 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Lunar</a:t>
              </a:r>
              <a:endParaRPr lang="en-US" sz="2800" b="1" spc="300" dirty="0" smtClean="0">
                <a:ln w="38100">
                  <a:solidFill>
                    <a:srgbClr val="96004B"/>
                  </a:solidFill>
                </a:ln>
                <a:solidFill>
                  <a:srgbClr val="96004B"/>
                </a:solidFill>
                <a:effectLst>
                  <a:glow rad="1524000">
                    <a:srgbClr val="00B0F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339486" y="6751570"/>
              <a:ext cx="130132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742950" indent="-742950" algn="ctr">
                <a:buFontTx/>
                <a:buAutoNum type="arabicParenR"/>
              </a:pP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Joe Brown’s Lazy Dog </a:t>
              </a:r>
              <a:r>
                <a:rPr lang="en-US" sz="2800" b="1" spc="300" dirty="0" err="1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jumpesNew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 </a:t>
              </a:r>
              <a:r>
                <a:rPr lang="en-US" sz="2800" b="1" spc="300" dirty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Bunny Trail on 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Lunar</a:t>
              </a:r>
              <a:endParaRPr lang="en-US" sz="2800" b="1" spc="300" dirty="0" smtClean="0">
                <a:ln w="38100">
                  <a:solidFill>
                    <a:srgbClr val="96004B"/>
                  </a:solidFill>
                </a:ln>
                <a:solidFill>
                  <a:srgbClr val="96004B"/>
                </a:solidFill>
                <a:effectLst>
                  <a:glow rad="1524000">
                    <a:srgbClr val="00B0F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1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12333" y="1566333"/>
            <a:ext cx="10530515" cy="2421467"/>
          </a:xfrm>
          <a:prstGeom prst="roundRect">
            <a:avLst>
              <a:gd name="adj" fmla="val 27445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5D190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i="1" dirty="0">
                <a:ln>
                  <a:solidFill>
                    <a:srgbClr val="0000FF"/>
                  </a:solidFill>
                </a:ln>
                <a:solidFill>
                  <a:srgbClr val="008080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Num 10:11</a:t>
            </a:r>
            <a:r>
              <a:rPr lang="en-US" sz="2800" i="1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it came to be on the </a:t>
            </a:r>
            <a:r>
              <a:rPr lang="en-US" sz="4000" u="sng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TWENTIETH</a:t>
            </a:r>
            <a:r>
              <a:rPr lang="en-US" sz="40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 			</a:t>
            </a:r>
            <a:r>
              <a:rPr lang="en-US" sz="4000" u="sng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DAY</a:t>
            </a:r>
            <a:r>
              <a:rPr lang="en-US" sz="40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28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of the second month,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in the second year, that 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		</a:t>
            </a:r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Footlight MT Light" panose="0204060206030A020304" pitchFamily="18" charset="0"/>
              </a:rPr>
              <a:t>THE CLOUD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was taken up from above the Dwelling 			Place of the Witness.</a:t>
            </a:r>
          </a:p>
        </p:txBody>
      </p:sp>
      <p:sp>
        <p:nvSpPr>
          <p:cNvPr id="6" name="Double Wave 5"/>
          <p:cNvSpPr/>
          <p:nvPr/>
        </p:nvSpPr>
        <p:spPr>
          <a:xfrm>
            <a:off x="1659460" y="84671"/>
            <a:ext cx="9651623" cy="1297630"/>
          </a:xfrm>
          <a:prstGeom prst="doubleWave">
            <a:avLst>
              <a:gd name="adj1" fmla="val 12500"/>
              <a:gd name="adj2" fmla="val -8401"/>
            </a:avLst>
          </a:prstGeom>
          <a:solidFill>
            <a:srgbClr val="000099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300" b="1" i="1" dirty="0" err="1">
                <a:ln>
                  <a:solidFill>
                    <a:srgbClr val="00FF0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Yisra’el’s</a:t>
            </a:r>
            <a:r>
              <a:rPr lang="en-CA" sz="3300" b="1" i="1" dirty="0">
                <a:ln>
                  <a:solidFill>
                    <a:srgbClr val="00FF0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CA" sz="3300" b="1" i="1" dirty="0">
                <a:ln>
                  <a:solidFill>
                    <a:srgbClr val="00FF00"/>
                  </a:solidFill>
                </a:ln>
                <a:solidFill>
                  <a:srgbClr val="FF00FF"/>
                </a:solidFill>
                <a:latin typeface="Comic Sans MS" pitchFamily="66" charset="0"/>
              </a:rPr>
              <a:t>Three Yowm </a:t>
            </a:r>
            <a:r>
              <a:rPr lang="en-CA" sz="3300" b="1" i="1" dirty="0">
                <a:ln>
                  <a:solidFill>
                    <a:srgbClr val="00FF0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Journey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7938" y="4171832"/>
            <a:ext cx="10567541" cy="2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Num 10:12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And the children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Yisra’ĕl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departed, setting out 				from the Wilderness of Sinai.  And the cloud dwelt </a:t>
            </a:r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on it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		     in the Wilderness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Paran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</a:p>
          <a:p>
            <a:pPr lvl="0"/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Num 10:13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Thus they departed </a:t>
            </a:r>
            <a:r>
              <a:rPr lang="en-US" sz="2800" b="1" u="sng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the first time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according to 			the command of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he-IL" sz="28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by the hand of Mosheh.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10295466" y="228601"/>
            <a:ext cx="1896534" cy="1684866"/>
          </a:xfrm>
          <a:prstGeom prst="irregularSeal1">
            <a:avLst/>
          </a:prstGeom>
          <a:solidFill>
            <a:srgbClr val="FF00FF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Explosion 1 7"/>
          <p:cNvSpPr/>
          <p:nvPr/>
        </p:nvSpPr>
        <p:spPr>
          <a:xfrm>
            <a:off x="10540996" y="491068"/>
            <a:ext cx="1363136" cy="1079503"/>
          </a:xfrm>
          <a:prstGeom prst="irregularSeal1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Explosion 1 8"/>
          <p:cNvSpPr/>
          <p:nvPr/>
        </p:nvSpPr>
        <p:spPr>
          <a:xfrm>
            <a:off x="10735734" y="650817"/>
            <a:ext cx="952497" cy="748418"/>
          </a:xfrm>
          <a:prstGeom prst="irregularSeal1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7854" y="4152305"/>
            <a:ext cx="9869490" cy="2258947"/>
          </a:xfrm>
          <a:noFill/>
        </p:spPr>
        <p:txBody>
          <a:bodyPr>
            <a:normAutofit/>
          </a:bodyPr>
          <a:lstStyle/>
          <a:p>
            <a:r>
              <a:rPr lang="en-CA" sz="2800" dirty="0"/>
              <a:t>Recall that </a:t>
            </a:r>
            <a:r>
              <a:rPr lang="en-CA" sz="2800" dirty="0">
                <a:solidFill>
                  <a:srgbClr val="0000FF"/>
                </a:solidFill>
              </a:rPr>
              <a:t>Yahuah</a:t>
            </a:r>
            <a:r>
              <a:rPr lang="en-CA" sz="2800" dirty="0"/>
              <a:t> had tested the Hebrew nation, </a:t>
            </a:r>
            <a:r>
              <a:rPr lang="en-CA" sz="2800" b="1" u="sng" dirty="0">
                <a:solidFill>
                  <a:srgbClr val="5D1907"/>
                </a:solidFill>
              </a:rPr>
              <a:t>and </a:t>
            </a:r>
            <a:r>
              <a:rPr lang="en-CA" sz="2800" b="1" dirty="0">
                <a:solidFill>
                  <a:srgbClr val="5D1907"/>
                </a:solidFill>
              </a:rPr>
              <a:t>p</a:t>
            </a:r>
            <a:r>
              <a:rPr lang="en-CA" sz="2800" b="1" u="sng" dirty="0">
                <a:solidFill>
                  <a:srgbClr val="5D1907"/>
                </a:solidFill>
              </a:rPr>
              <a:t>roven</a:t>
            </a:r>
            <a:r>
              <a:rPr lang="en-CA" sz="2800" dirty="0"/>
              <a:t> through the manna week - the seventh day Sabbath.  The 7</a:t>
            </a:r>
            <a:r>
              <a:rPr lang="en-CA" sz="2800" baseline="30000" dirty="0"/>
              <a:t>th</a:t>
            </a:r>
            <a:r>
              <a:rPr lang="en-CA" sz="2800" dirty="0"/>
              <a:t> day Sabbath was a 24 hour cycle of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NO SERVILE WORK.  </a:t>
            </a:r>
            <a:r>
              <a:rPr lang="en-CA" sz="2800" dirty="0"/>
              <a:t>Note also that after the crossing of the Red Sea, they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RESTED</a:t>
            </a:r>
            <a:r>
              <a:rPr lang="en-CA" sz="2800" dirty="0"/>
              <a:t> on the 7</a:t>
            </a:r>
            <a:r>
              <a:rPr lang="en-CA" sz="2800" baseline="30000" dirty="0"/>
              <a:t>th</a:t>
            </a:r>
            <a:r>
              <a:rPr lang="en-CA" sz="2800" dirty="0"/>
              <a:t> day Sabbath.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6048" y="226242"/>
            <a:ext cx="4430856" cy="36486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5D190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oper Black" pitchFamily="18" charset="0"/>
              </a:rPr>
              <a:t>An important</a:t>
            </a:r>
          </a:p>
          <a:p>
            <a:pPr algn="ctr"/>
            <a:r>
              <a:rPr lang="en-CA" sz="36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oper Black" pitchFamily="18" charset="0"/>
              </a:rPr>
              <a:t>consideration</a:t>
            </a:r>
          </a:p>
          <a:p>
            <a:pPr algn="ctr"/>
            <a:r>
              <a:rPr lang="en-CA" sz="36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oper Black" pitchFamily="18" charset="0"/>
              </a:rPr>
              <a:t>before pressing forward with the 3 cycles </a:t>
            </a:r>
            <a:br>
              <a:rPr lang="en-CA" sz="36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oper Black" pitchFamily="18" charset="0"/>
              </a:rPr>
            </a:br>
            <a:r>
              <a:rPr lang="en-CA" sz="36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oper Black" pitchFamily="18" charset="0"/>
              </a:rPr>
              <a:t>of travel!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236" y="466158"/>
            <a:ext cx="6596244" cy="3298122"/>
          </a:xfrm>
          <a:prstGeom prst="roundRect">
            <a:avLst>
              <a:gd name="adj" fmla="val 9437"/>
            </a:avLst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8960" y="4405803"/>
            <a:ext cx="8580277" cy="2258947"/>
          </a:xfrm>
          <a:noFill/>
        </p:spPr>
        <p:txBody>
          <a:bodyPr anchor="ctr">
            <a:normAutofit/>
          </a:bodyPr>
          <a:lstStyle/>
          <a:p>
            <a:r>
              <a:rPr lang="en-CA" sz="2800" dirty="0"/>
              <a:t>Question #</a:t>
            </a:r>
            <a:r>
              <a:rPr lang="en-CA" sz="2800" b="1" dirty="0">
                <a:solidFill>
                  <a:srgbClr val="FF0000"/>
                </a:solidFill>
              </a:rPr>
              <a:t>2</a:t>
            </a:r>
            <a:r>
              <a:rPr lang="en-CA" sz="2800" dirty="0"/>
              <a:t>  - Upon which cycles of the month are the lunar Sabbaths to occur? </a:t>
            </a:r>
          </a:p>
          <a:p>
            <a:r>
              <a:rPr lang="en-CA" sz="2800" dirty="0"/>
              <a:t>Is it not professed that </a:t>
            </a:r>
            <a:r>
              <a:rPr lang="en-CA" sz="2800" b="1" u="sng" dirty="0">
                <a:solidFill>
                  <a:srgbClr val="FF0000"/>
                </a:solidFill>
                <a:effectLst/>
              </a:rPr>
              <a:t>their</a:t>
            </a:r>
            <a:r>
              <a:rPr lang="en-CA" sz="2800" b="1" dirty="0">
                <a:effectLst/>
              </a:rPr>
              <a:t> </a:t>
            </a:r>
            <a:r>
              <a:rPr lang="en-CA" sz="2800" b="1" u="sng" dirty="0"/>
              <a:t>Sabbaths</a:t>
            </a:r>
            <a:r>
              <a:rPr lang="en-CA" sz="2800" b="1" dirty="0"/>
              <a:t> </a:t>
            </a:r>
            <a:r>
              <a:rPr lang="en-CA" sz="2800" dirty="0"/>
              <a:t>are on the </a:t>
            </a:r>
            <a:r>
              <a:rPr lang="en-CA" sz="2800" b="1" dirty="0">
                <a:solidFill>
                  <a:srgbClr val="FF0000"/>
                </a:solidFill>
              </a:rPr>
              <a:t>8</a:t>
            </a:r>
            <a:r>
              <a:rPr lang="en-CA" sz="2800" baseline="30000" dirty="0"/>
              <a:t>th</a:t>
            </a:r>
            <a:r>
              <a:rPr lang="en-CA" sz="2800" dirty="0"/>
              <a:t>, </a:t>
            </a:r>
            <a:r>
              <a:rPr lang="en-CA" sz="2800" b="1" dirty="0">
                <a:solidFill>
                  <a:srgbClr val="FF0000"/>
                </a:solidFill>
              </a:rPr>
              <a:t>15</a:t>
            </a:r>
            <a:r>
              <a:rPr lang="en-CA" sz="2800" baseline="30000" dirty="0"/>
              <a:t>th</a:t>
            </a:r>
            <a:r>
              <a:rPr lang="en-CA" sz="2800" dirty="0"/>
              <a:t>, </a:t>
            </a:r>
            <a:r>
              <a:rPr lang="en-CA" sz="2800" b="1" dirty="0">
                <a:solidFill>
                  <a:srgbClr val="FF0000"/>
                </a:solidFill>
              </a:rPr>
              <a:t>22</a:t>
            </a:r>
            <a:r>
              <a:rPr lang="en-CA" sz="2800" baseline="30000" dirty="0"/>
              <a:t>nd</a:t>
            </a:r>
            <a:r>
              <a:rPr lang="en-CA" sz="2800" dirty="0"/>
              <a:t>, and </a:t>
            </a:r>
            <a:r>
              <a:rPr lang="en-CA" sz="2800" b="1" dirty="0">
                <a:solidFill>
                  <a:srgbClr val="FF0000"/>
                </a:solidFill>
              </a:rPr>
              <a:t>29</a:t>
            </a:r>
            <a:r>
              <a:rPr lang="en-CA" sz="2800" baseline="30000" dirty="0"/>
              <a:t>th</a:t>
            </a:r>
            <a:r>
              <a:rPr lang="en-CA" sz="2800" dirty="0"/>
              <a:t> of their lunar months?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83211" y="226242"/>
            <a:ext cx="3383049" cy="38744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5D190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rgbClr val="FF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Question #1 </a:t>
            </a:r>
            <a:r>
              <a:rPr lang="en-CA" sz="32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Will Yahuah lead out the nation to travel during a 7</a:t>
            </a:r>
            <a:r>
              <a:rPr lang="en-CA" sz="3200" b="1" baseline="300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th</a:t>
            </a:r>
            <a:r>
              <a:rPr lang="en-CA" sz="32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day Sabbath?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38144" y="4974034"/>
            <a:ext cx="139978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 descr="C:\Users\Rae\Desktop\moving out of egypt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100" y="339592"/>
            <a:ext cx="6291580" cy="37756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7536" y="3531187"/>
            <a:ext cx="9747504" cy="2469822"/>
          </a:xfrm>
          <a:noFill/>
        </p:spPr>
        <p:txBody>
          <a:bodyPr anchor="ctr">
            <a:normAutofit lnSpcReduction="10000"/>
          </a:bodyPr>
          <a:lstStyle/>
          <a:p>
            <a:r>
              <a:rPr lang="en-CA" sz="2800" dirty="0"/>
              <a:t>The lunar based month that claim Sabbaths on the 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b="1" dirty="0" smtClean="0">
                <a:solidFill>
                  <a:srgbClr val="FF0000"/>
                </a:solidFill>
              </a:rPr>
              <a:t>8</a:t>
            </a:r>
            <a:r>
              <a:rPr lang="en-CA" sz="2800" b="1" baseline="30000" dirty="0" smtClean="0"/>
              <a:t>th</a:t>
            </a:r>
            <a:r>
              <a:rPr lang="en-CA" sz="2800" dirty="0"/>
              <a:t>, </a:t>
            </a:r>
            <a:r>
              <a:rPr lang="en-CA" sz="2800" b="1" dirty="0">
                <a:solidFill>
                  <a:srgbClr val="FF0000"/>
                </a:solidFill>
              </a:rPr>
              <a:t>15</a:t>
            </a:r>
            <a:r>
              <a:rPr lang="en-CA" sz="2800" b="1" baseline="30000" dirty="0"/>
              <a:t>th</a:t>
            </a:r>
            <a:r>
              <a:rPr lang="en-CA" sz="2800" dirty="0"/>
              <a:t>, </a:t>
            </a:r>
            <a:r>
              <a:rPr lang="en-CA" sz="2800" b="1" dirty="0">
                <a:solidFill>
                  <a:srgbClr val="FF0000"/>
                </a:solidFill>
              </a:rPr>
              <a:t>22</a:t>
            </a:r>
            <a:r>
              <a:rPr lang="en-CA" sz="2800" b="1" baseline="30000" dirty="0"/>
              <a:t>nd</a:t>
            </a:r>
            <a:r>
              <a:rPr lang="en-CA" sz="2800" dirty="0"/>
              <a:t>, and </a:t>
            </a:r>
            <a:r>
              <a:rPr lang="en-CA" sz="2800" b="1" dirty="0">
                <a:solidFill>
                  <a:srgbClr val="FF0000"/>
                </a:solidFill>
              </a:rPr>
              <a:t>29</a:t>
            </a:r>
            <a:r>
              <a:rPr lang="en-CA" sz="2800" b="1" baseline="30000" dirty="0"/>
              <a:t>th</a:t>
            </a:r>
            <a:r>
              <a:rPr lang="en-CA" sz="2800" dirty="0"/>
              <a:t> of the month is a </a:t>
            </a:r>
            <a:r>
              <a:rPr lang="en-CA" sz="2800" b="1" u="sng" dirty="0"/>
              <a:t>LOCKED</a:t>
            </a:r>
            <a:r>
              <a:rPr lang="en-CA" sz="2800" dirty="0"/>
              <a:t> calendar.  It does not fluctuate nor change. </a:t>
            </a:r>
          </a:p>
          <a:p>
            <a:endParaRPr lang="en-CA" sz="2800" dirty="0"/>
          </a:p>
          <a:p>
            <a:r>
              <a:rPr lang="en-CA" sz="2800" dirty="0"/>
              <a:t>With this in mind, let’s get back to </a:t>
            </a:r>
            <a:r>
              <a:rPr lang="en-CA" sz="2800" b="1" i="1" dirty="0" err="1">
                <a:solidFill>
                  <a:srgbClr val="006666"/>
                </a:solidFill>
                <a:latin typeface="Georgia" panose="02040502050405020303" pitchFamily="18" charset="0"/>
              </a:rPr>
              <a:t>Num</a:t>
            </a:r>
            <a:r>
              <a:rPr lang="en-CA" sz="2800" b="1" i="1" dirty="0">
                <a:solidFill>
                  <a:srgbClr val="006666"/>
                </a:solidFill>
                <a:latin typeface="Georgia" panose="02040502050405020303" pitchFamily="18" charset="0"/>
              </a:rPr>
              <a:t> 10:11.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5529" y="952106"/>
            <a:ext cx="10749290" cy="18005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5D190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rgbClr val="FF00FF"/>
                  </a:solidFill>
                </a:ln>
                <a:solidFill>
                  <a:srgbClr val="00FF00"/>
                </a:solidFill>
                <a:latin typeface="Arial Rounded MT Bold" panose="020F0704030504030204" pitchFamily="34" charset="0"/>
              </a:rPr>
              <a:t>Note:</a:t>
            </a:r>
            <a:r>
              <a:rPr lang="en-CA" sz="2800" b="1" dirty="0">
                <a:ln>
                  <a:solidFill>
                    <a:srgbClr val="FF00FF"/>
                  </a:solidFill>
                </a:ln>
                <a:solidFill>
                  <a:srgbClr val="00FF00"/>
                </a:solidFill>
              </a:rPr>
              <a:t>  </a:t>
            </a:r>
            <a:r>
              <a:rPr lang="en-CA" sz="2800" b="1" dirty="0">
                <a:ln>
                  <a:solidFill>
                    <a:srgbClr val="FF00FF"/>
                  </a:solidFill>
                </a:ln>
                <a:solidFill>
                  <a:srgbClr val="002060"/>
                </a:solidFill>
              </a:rPr>
              <a:t>A Lunar based Sabbath requirement is that a 7</a:t>
            </a:r>
            <a:r>
              <a:rPr lang="en-CA" sz="2800" b="1" baseline="30000" dirty="0">
                <a:ln>
                  <a:solidFill>
                    <a:srgbClr val="FF00FF"/>
                  </a:solidFill>
                </a:ln>
                <a:solidFill>
                  <a:srgbClr val="002060"/>
                </a:solidFill>
              </a:rPr>
              <a:t>th</a:t>
            </a:r>
            <a:r>
              <a:rPr lang="en-CA" sz="2800" b="1" dirty="0">
                <a:ln>
                  <a:solidFill>
                    <a:srgbClr val="FF00FF"/>
                  </a:solidFill>
                </a:ln>
                <a:solidFill>
                  <a:srgbClr val="002060"/>
                </a:solidFill>
              </a:rPr>
              <a:t> day Sabbath is on the </a:t>
            </a:r>
            <a:r>
              <a:rPr lang="en-CA" sz="4800" b="1" dirty="0">
                <a:ln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22</a:t>
            </a:r>
            <a:r>
              <a:rPr lang="en-CA" sz="4800" b="1" baseline="30000" dirty="0">
                <a:ln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nd</a:t>
            </a:r>
            <a:r>
              <a:rPr lang="en-CA" sz="2800" b="1" dirty="0">
                <a:ln>
                  <a:solidFill>
                    <a:srgbClr val="FF00FF"/>
                  </a:solidFill>
                </a:ln>
                <a:solidFill>
                  <a:srgbClr val="002060"/>
                </a:solidFill>
              </a:rPr>
              <a:t> of </a:t>
            </a:r>
            <a:r>
              <a:rPr lang="en-CA" sz="6000" b="1" u="sng" dirty="0">
                <a:ln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EVERY</a:t>
            </a:r>
            <a:r>
              <a:rPr lang="en-CA" sz="6000" b="1" u="sng" dirty="0">
                <a:ln>
                  <a:solidFill>
                    <a:srgbClr val="FF00FF"/>
                  </a:solidFill>
                </a:ln>
                <a:solidFill>
                  <a:srgbClr val="002060"/>
                </a:solidFill>
              </a:rPr>
              <a:t> MONTH</a:t>
            </a:r>
            <a:r>
              <a:rPr lang="en-CA" sz="6000" b="1" dirty="0">
                <a:ln>
                  <a:solidFill>
                    <a:srgbClr val="FF00FF"/>
                  </a:solidFill>
                </a:ln>
                <a:solidFill>
                  <a:srgbClr val="002060"/>
                </a:solidFill>
              </a:rPr>
              <a:t>!</a:t>
            </a:r>
            <a:r>
              <a:rPr lang="en-CA" sz="6000" b="1" u="sng" dirty="0">
                <a:ln>
                  <a:solidFill>
                    <a:srgbClr val="FF00FF"/>
                  </a:solidFill>
                </a:ln>
                <a:solidFill>
                  <a:srgbClr val="002060"/>
                </a:solidFill>
              </a:rPr>
              <a:t> </a:t>
            </a:r>
            <a:endParaRPr lang="en-CA" sz="6000" b="1" u="sng" dirty="0">
              <a:ln>
                <a:solidFill>
                  <a:srgbClr val="FF00FF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73072" y="5001194"/>
            <a:ext cx="1457862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28749" y="4503922"/>
            <a:ext cx="1516070" cy="21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5" y="2898999"/>
            <a:ext cx="9718753" cy="3552596"/>
          </a:xfrm>
          <a:noFill/>
        </p:spPr>
        <p:txBody>
          <a:bodyPr anchor="ctr">
            <a:normAutofit/>
          </a:bodyPr>
          <a:lstStyle/>
          <a:p>
            <a:r>
              <a:rPr lang="en-CA" sz="2800" dirty="0">
                <a:solidFill>
                  <a:srgbClr val="006666"/>
                </a:solidFill>
              </a:rPr>
              <a:t>Please note what cycle of the month it was when </a:t>
            </a:r>
            <a:r>
              <a:rPr lang="en-CA" sz="2800" b="1" dirty="0">
                <a:solidFill>
                  <a:srgbClr val="0000FF"/>
                </a:solidFill>
              </a:rPr>
              <a:t>Yahuah</a:t>
            </a:r>
            <a:r>
              <a:rPr lang="en-CA" sz="2800" dirty="0">
                <a:solidFill>
                  <a:srgbClr val="006666"/>
                </a:solidFill>
              </a:rPr>
              <a:t> commanded, by the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</a:rPr>
              <a:t>cloud</a:t>
            </a:r>
            <a:r>
              <a:rPr lang="en-CA" sz="2800" dirty="0">
                <a:solidFill>
                  <a:srgbClr val="006666"/>
                </a:solidFill>
              </a:rPr>
              <a:t>, that the Hebrew nation needed to relocate to a better resting point.</a:t>
            </a:r>
          </a:p>
          <a:p>
            <a:r>
              <a:rPr lang="en-CA" sz="2800" dirty="0">
                <a:solidFill>
                  <a:srgbClr val="006666"/>
                </a:solidFill>
              </a:rPr>
              <a:t>It was the </a:t>
            </a:r>
            <a:r>
              <a:rPr lang="en-US" sz="4000" u="sng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TWENTIETH DAY</a:t>
            </a:r>
            <a:r>
              <a:rPr lang="en-CA" sz="2800" dirty="0">
                <a:solidFill>
                  <a:srgbClr val="006666"/>
                </a:solidFill>
              </a:rPr>
              <a:t> of the month, </a:t>
            </a:r>
            <a:br>
              <a:rPr lang="en-CA" sz="2800" dirty="0">
                <a:solidFill>
                  <a:srgbClr val="006666"/>
                </a:solidFill>
              </a:rPr>
            </a:br>
            <a:r>
              <a:rPr lang="en-CA" sz="2800" dirty="0">
                <a:solidFill>
                  <a:srgbClr val="006666"/>
                </a:solidFill>
              </a:rPr>
              <a:t>when </a:t>
            </a:r>
            <a:r>
              <a:rPr lang="en-CA" sz="2800" b="1" dirty="0">
                <a:solidFill>
                  <a:srgbClr val="0000FF"/>
                </a:solidFill>
              </a:rPr>
              <a:t>Yahuah </a:t>
            </a:r>
            <a:r>
              <a:rPr lang="en-CA" sz="2800" dirty="0">
                <a:solidFill>
                  <a:srgbClr val="006666"/>
                </a:solidFill>
              </a:rPr>
              <a:t>decided the Hebrew nation must travel.</a:t>
            </a:r>
          </a:p>
          <a:p>
            <a:r>
              <a:rPr lang="en-CA" sz="2800" dirty="0">
                <a:solidFill>
                  <a:srgbClr val="006666"/>
                </a:solidFill>
              </a:rPr>
              <a:t>									</a:t>
            </a:r>
            <a:r>
              <a:rPr lang="en-CA" sz="2800" b="1" dirty="0">
                <a:solidFill>
                  <a:srgbClr val="7030A0"/>
                </a:solidFill>
              </a:rPr>
              <a:t>Let’s look at it!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9910" y="565607"/>
            <a:ext cx="10953947" cy="18005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5D190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i="1" dirty="0">
                <a:ln>
                  <a:solidFill>
                    <a:srgbClr val="0000FF"/>
                  </a:solidFill>
                </a:ln>
                <a:solidFill>
                  <a:srgbClr val="008080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Num 10:11</a:t>
            </a:r>
            <a:r>
              <a:rPr lang="en-US" sz="2800" i="1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it came to be on the </a:t>
            </a:r>
            <a:r>
              <a:rPr lang="en-US" sz="4000" u="sng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TWENTIETH DAY</a:t>
            </a:r>
            <a:r>
              <a:rPr lang="en-US" sz="40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40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			</a:t>
            </a:r>
            <a:r>
              <a:rPr lang="en-US" sz="28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of the second month,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in the second year, that </a:t>
            </a:r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Footlight MT Light" panose="0204060206030A020304" pitchFamily="18" charset="0"/>
              </a:rPr>
              <a:t>THE CLOUD </a:t>
            </a:r>
            <a:b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Footlight MT Light" panose="0204060206030A020304" pitchFamily="18" charset="0"/>
              </a:rPr>
            </a:br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Footlight MT Light" panose="0204060206030A020304" pitchFamily="18" charset="0"/>
              </a:rPr>
              <a:t>		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was taken up from above the Dwelling Place of the Witness.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29091" y="4983087"/>
            <a:ext cx="137915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0267" y="985421"/>
            <a:ext cx="11455399" cy="5186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Num 10:11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And it came to be on the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twentieth day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of the second 				month, in the second year, that the cloud was taken up from 				above the Dwelling Place of the Witness. </a:t>
            </a:r>
          </a:p>
          <a:p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Num 10:12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And the children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Yisra’ĕl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departed, setting out from the 		Wilderness of Sinai. And the cloud dwelt 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on it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in the Wilderness 		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Paran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</a:p>
          <a:p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Num 10:13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Thus they departed the first time, </a:t>
            </a:r>
            <a:r>
              <a:rPr lang="en-US" sz="2800" b="1" u="sng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accordin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g </a:t>
            </a:r>
            <a:r>
              <a:rPr lang="en-US" sz="2800" b="1" u="sng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to the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				 </a:t>
            </a:r>
            <a:r>
              <a:rPr lang="en-US" sz="2800" b="1" u="sng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command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 of </a:t>
            </a:r>
            <a:r>
              <a:rPr lang="he-IL" sz="2800" b="1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by the hand of Mosheh.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41846" y="1063165"/>
            <a:ext cx="139931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369" y="424919"/>
            <a:ext cx="10513483" cy="171820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Since this type of lunar Sabbath calendar is locked,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that means </a:t>
            </a:r>
            <a:r>
              <a:rPr lang="en-US" sz="2800" b="1" dirty="0">
                <a:solidFill>
                  <a:prstClr val="black"/>
                </a:solidFill>
              </a:rPr>
              <a:t>each month is duplicated exactly the same </a:t>
            </a:r>
            <a:r>
              <a:rPr lang="en-US" sz="2800" dirty="0">
                <a:solidFill>
                  <a:prstClr val="black"/>
                </a:solidFill>
              </a:rPr>
              <a:t>– </a:t>
            </a:r>
            <a:r>
              <a:rPr lang="en-US" sz="2800" b="1" u="sng" dirty="0">
                <a:solidFill>
                  <a:prstClr val="black"/>
                </a:solidFill>
              </a:rPr>
              <a:t>and</a:t>
            </a:r>
            <a:r>
              <a:rPr lang="en-US" sz="2800" dirty="0">
                <a:solidFill>
                  <a:prstClr val="black"/>
                </a:solidFill>
              </a:rPr>
              <a:t> - it matters not what number the month is! 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336925" y="2419350"/>
            <a:ext cx="6381750" cy="5334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002060"/>
                </a:solidFill>
              </a:rPr>
              <a:t>The Lunar based Sabbath - </a:t>
            </a:r>
            <a:r>
              <a:rPr lang="en-CA" sz="2800" b="1" u="sng" dirty="0">
                <a:solidFill>
                  <a:srgbClr val="002060"/>
                </a:solidFill>
              </a:rPr>
              <a:t>month</a:t>
            </a:r>
            <a:r>
              <a:rPr lang="en-CA" sz="2800" b="1" dirty="0">
                <a:solidFill>
                  <a:srgbClr val="002060"/>
                </a:solidFill>
              </a:rPr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69496"/>
              </p:ext>
            </p:extLst>
          </p:nvPr>
        </p:nvGraphicFramePr>
        <p:xfrm>
          <a:off x="238129" y="5129322"/>
          <a:ext cx="11877670" cy="61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14256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15</a:t>
                      </a:r>
                      <a:r>
                        <a:rPr lang="en-CA" sz="3200" baseline="30000" dirty="0">
                          <a:solidFill>
                            <a:srgbClr val="FF00FF"/>
                          </a:solidFill>
                        </a:rPr>
                        <a:t>th</a:t>
                      </a:r>
                      <a:r>
                        <a:rPr lang="en-CA" sz="3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0099"/>
                          </a:solidFill>
                        </a:rPr>
                        <a:t>21</a:t>
                      </a:r>
                      <a:r>
                        <a:rPr lang="en-CA" sz="2800" b="1" baseline="30000" dirty="0">
                          <a:solidFill>
                            <a:srgbClr val="000099"/>
                          </a:solidFill>
                        </a:rPr>
                        <a:t>st</a:t>
                      </a:r>
                      <a:r>
                        <a:rPr lang="en-CA" sz="2800" b="1" dirty="0">
                          <a:solidFill>
                            <a:srgbClr val="000099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22</a:t>
                      </a:r>
                      <a:r>
                        <a:rPr lang="en-CA" sz="3200" baseline="30000" dirty="0">
                          <a:solidFill>
                            <a:srgbClr val="FF00FF"/>
                          </a:solidFill>
                        </a:rPr>
                        <a:t>nd</a:t>
                      </a:r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23</a:t>
                      </a:r>
                      <a:r>
                        <a:rPr lang="en-CA" baseline="30000" dirty="0"/>
                        <a:t>rd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087813" y="3133726"/>
            <a:ext cx="4311650" cy="55244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002060"/>
                </a:solidFill>
              </a:rPr>
              <a:t>Lunar based Sabbaths.</a:t>
            </a:r>
          </a:p>
        </p:txBody>
      </p:sp>
      <p:sp>
        <p:nvSpPr>
          <p:cNvPr id="6" name="Bent Arrow 5"/>
          <p:cNvSpPr/>
          <p:nvPr/>
        </p:nvSpPr>
        <p:spPr>
          <a:xfrm rot="5400000" flipV="1">
            <a:off x="1986757" y="2956721"/>
            <a:ext cx="1724028" cy="2478085"/>
          </a:xfrm>
          <a:prstGeom prst="bentArrow">
            <a:avLst>
              <a:gd name="adj1" fmla="val 11822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4000">
                <a:schemeClr val="accent1">
                  <a:lumMod val="60000"/>
                  <a:lumOff val="40000"/>
                </a:schemeClr>
              </a:gs>
              <a:gs pos="31000">
                <a:srgbClr val="002060"/>
              </a:gs>
              <a:gs pos="100000">
                <a:srgbClr val="00FFFF"/>
              </a:gs>
            </a:gsLst>
            <a:lin ang="0" scaled="0"/>
            <a:tileRect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8709816" y="3023395"/>
            <a:ext cx="1724028" cy="2344738"/>
          </a:xfrm>
          <a:prstGeom prst="bentArrow">
            <a:avLst>
              <a:gd name="adj1" fmla="val 11822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4000">
                <a:schemeClr val="accent1">
                  <a:lumMod val="60000"/>
                  <a:lumOff val="40000"/>
                </a:schemeClr>
              </a:gs>
              <a:gs pos="31000">
                <a:srgbClr val="002060"/>
              </a:gs>
              <a:gs pos="100000">
                <a:srgbClr val="00FFFF"/>
              </a:gs>
            </a:gsLst>
            <a:lin ang="0" scaled="0"/>
            <a:tileRect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87813" y="3843334"/>
            <a:ext cx="4311650" cy="55244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002060"/>
                </a:solidFill>
              </a:rPr>
              <a:t>Lunar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</a:rPr>
              <a:t>Preparation</a:t>
            </a:r>
            <a:r>
              <a:rPr lang="en-CA" sz="2800" b="1" dirty="0">
                <a:solidFill>
                  <a:srgbClr val="002060"/>
                </a:solidFill>
              </a:rPr>
              <a:t> day.</a:t>
            </a:r>
          </a:p>
        </p:txBody>
      </p:sp>
      <p:sp>
        <p:nvSpPr>
          <p:cNvPr id="9" name="Bent Arrow 8"/>
          <p:cNvSpPr/>
          <p:nvPr/>
        </p:nvSpPr>
        <p:spPr>
          <a:xfrm rot="5400000">
            <a:off x="8490739" y="3975894"/>
            <a:ext cx="990607" cy="1173165"/>
          </a:xfrm>
          <a:prstGeom prst="bentArrow">
            <a:avLst>
              <a:gd name="adj1" fmla="val 18545"/>
              <a:gd name="adj2" fmla="val 44711"/>
              <a:gd name="adj3" fmla="val 50000"/>
              <a:gd name="adj4" fmla="val 43750"/>
            </a:avLst>
          </a:prstGeom>
          <a:gradFill flip="none" rotWithShape="1">
            <a:gsLst>
              <a:gs pos="4000">
                <a:schemeClr val="accent1">
                  <a:lumMod val="60000"/>
                  <a:lumOff val="40000"/>
                </a:schemeClr>
              </a:gs>
              <a:gs pos="31000">
                <a:srgbClr val="002060"/>
              </a:gs>
              <a:gs pos="100000">
                <a:srgbClr val="00FFFF"/>
              </a:gs>
            </a:gsLst>
            <a:lin ang="0" scaled="0"/>
            <a:tileRect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51755" y="103653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Bent Arrow 9"/>
          <p:cNvSpPr/>
          <p:nvPr/>
        </p:nvSpPr>
        <p:spPr>
          <a:xfrm rot="16200000" flipV="1">
            <a:off x="9057603" y="5035204"/>
            <a:ext cx="906680" cy="2466511"/>
          </a:xfrm>
          <a:prstGeom prst="bentArrow">
            <a:avLst>
              <a:gd name="adj1" fmla="val 25000"/>
              <a:gd name="adj2" fmla="val 50000"/>
              <a:gd name="adj3" fmla="val 38253"/>
              <a:gd name="adj4" fmla="val 43750"/>
            </a:avLst>
          </a:prstGeom>
          <a:solidFill>
            <a:srgbClr val="FF0000"/>
          </a:solidFill>
          <a:ln w="76200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6835" y="4610396"/>
            <a:ext cx="11380258" cy="2104729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Num 10:33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So they set out from the mountain of 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on a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600" b="1" dirty="0">
                <a:solidFill>
                  <a:prstClr val="black"/>
                </a:solidFill>
                <a:effectLst>
                  <a:glow rad="76200">
                    <a:schemeClr val="accent1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journey of three days.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the ark of the covenant of  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	 </a:t>
            </a:r>
            <a:r>
              <a:rPr lang="he-IL" sz="2800" dirty="0">
                <a:solidFill>
                  <a:prstClr val="black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went before them for the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three days’ journey, </a:t>
            </a:r>
            <a:br>
              <a:rPr lang="en-US" sz="2800" b="1" dirty="0">
                <a:solidFill>
                  <a:prstClr val="black"/>
                </a:solidFill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to seek out a resting place for them. 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47031"/>
              </p:ext>
            </p:extLst>
          </p:nvPr>
        </p:nvGraphicFramePr>
        <p:xfrm>
          <a:off x="238129" y="3191778"/>
          <a:ext cx="11877670" cy="61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14256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15</a:t>
                      </a:r>
                      <a:r>
                        <a:rPr lang="en-CA" sz="3200" baseline="30000" dirty="0">
                          <a:solidFill>
                            <a:srgbClr val="FF00FF"/>
                          </a:solidFill>
                        </a:rPr>
                        <a:t>th</a:t>
                      </a:r>
                      <a:r>
                        <a:rPr lang="en-CA" sz="3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0099"/>
                          </a:solidFill>
                        </a:rPr>
                        <a:t>21</a:t>
                      </a:r>
                      <a:r>
                        <a:rPr lang="en-CA" sz="2800" b="1" baseline="30000" dirty="0">
                          <a:solidFill>
                            <a:srgbClr val="000099"/>
                          </a:solidFill>
                        </a:rPr>
                        <a:t>st</a:t>
                      </a:r>
                      <a:r>
                        <a:rPr lang="en-CA" sz="2800" b="1" dirty="0">
                          <a:solidFill>
                            <a:srgbClr val="000099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22</a:t>
                      </a:r>
                      <a:r>
                        <a:rPr lang="en-CA" sz="3200" baseline="30000" dirty="0">
                          <a:solidFill>
                            <a:srgbClr val="FF00FF"/>
                          </a:solidFill>
                        </a:rPr>
                        <a:t>nd</a:t>
                      </a:r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23</a:t>
                      </a:r>
                      <a:r>
                        <a:rPr lang="en-CA" baseline="30000" dirty="0"/>
                        <a:t>rd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74937" y="237829"/>
            <a:ext cx="10953947" cy="26672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5D190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i="1" dirty="0">
                <a:ln>
                  <a:solidFill>
                    <a:srgbClr val="0000FF"/>
                  </a:solidFill>
                </a:ln>
                <a:solidFill>
                  <a:srgbClr val="008080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Num 10:11</a:t>
            </a:r>
            <a:r>
              <a:rPr lang="en-US" sz="2800" i="1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it came to be on the </a:t>
            </a:r>
            <a:r>
              <a:rPr lang="en-US" sz="4000" u="sng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TWENTIETH DAY</a:t>
            </a:r>
            <a:r>
              <a:rPr lang="en-US" sz="40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40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		</a:t>
            </a:r>
            <a:r>
              <a:rPr lang="en-US" sz="28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of the second month,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in the second year, 		that </a:t>
            </a:r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Footlight MT Light" panose="0204060206030A020304" pitchFamily="18" charset="0"/>
              </a:rPr>
              <a:t>THE 			CLOUD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was taken up from above the 									Dwelling Place of the Witness. </a:t>
            </a:r>
          </a:p>
        </p:txBody>
      </p:sp>
      <p:sp>
        <p:nvSpPr>
          <p:cNvPr id="11" name="Notched Right Arrow 10"/>
          <p:cNvSpPr/>
          <p:nvPr/>
        </p:nvSpPr>
        <p:spPr>
          <a:xfrm rot="6458961">
            <a:off x="7105907" y="1966874"/>
            <a:ext cx="2371209" cy="569145"/>
          </a:xfrm>
          <a:prstGeom prst="notchedRightArrow">
            <a:avLst>
              <a:gd name="adj1" fmla="val 46973"/>
              <a:gd name="adj2" fmla="val 111383"/>
            </a:avLst>
          </a:prstGeom>
          <a:gradFill>
            <a:gsLst>
              <a:gs pos="47000">
                <a:srgbClr val="00FFFF"/>
              </a:gs>
              <a:gs pos="7000">
                <a:srgbClr val="00FF00"/>
              </a:gs>
              <a:gs pos="100000">
                <a:srgbClr val="FFFF00">
                  <a:lumMod val="93000"/>
                  <a:lumOff val="7000"/>
                </a:srgbClr>
              </a:gs>
            </a:gsLst>
            <a:path path="circle">
              <a:fillToRect l="50000" t="50000" r="100000" b="100000"/>
            </a:path>
          </a:gradFill>
          <a:effectLst>
            <a:glow rad="63500">
              <a:srgbClr val="7030A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8759911" y="3911106"/>
            <a:ext cx="797329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9973570" y="3911106"/>
            <a:ext cx="831446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1161424" y="3911106"/>
            <a:ext cx="815167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292932" y="1035368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6835" y="4809067"/>
            <a:ext cx="11380258" cy="174910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  <a:latin typeface="Georgia" panose="02040502050405020303" pitchFamily="18" charset="0"/>
              </a:rPr>
              <a:t>Why would </a:t>
            </a:r>
            <a:r>
              <a:rPr lang="en-CA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CA" sz="2800" dirty="0">
                <a:solidFill>
                  <a:schemeClr val="tx1"/>
                </a:solidFill>
                <a:latin typeface="Georgia" panose="02040502050405020303" pitchFamily="18" charset="0"/>
              </a:rPr>
              <a:t> by-pass a Preparation cycle to set up camp, but instead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continued to travel </a:t>
            </a:r>
            <a:r>
              <a:rPr lang="en-CA" sz="2800" dirty="0">
                <a:solidFill>
                  <a:schemeClr val="tx1"/>
                </a:solidFill>
                <a:latin typeface="Georgia" panose="02040502050405020303" pitchFamily="18" charset="0"/>
              </a:rPr>
              <a:t>on a 7</a:t>
            </a:r>
            <a:r>
              <a:rPr lang="en-CA" sz="28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th</a:t>
            </a:r>
            <a:r>
              <a:rPr lang="en-CA" sz="2800" dirty="0">
                <a:solidFill>
                  <a:schemeClr val="tx1"/>
                </a:solidFill>
                <a:latin typeface="Georgia" panose="02040502050405020303" pitchFamily="18" charset="0"/>
              </a:rPr>
              <a:t> day Sabbath? </a:t>
            </a:r>
            <a:r>
              <a:rPr lang="en-CA" sz="2800" dirty="0">
                <a:solidFill>
                  <a:srgbClr val="008080"/>
                </a:solidFill>
                <a:latin typeface="Georgia" panose="02040502050405020303" pitchFamily="18" charset="0"/>
              </a:rPr>
              <a:t/>
            </a:r>
            <a:br>
              <a:rPr lang="en-CA" sz="2800" dirty="0">
                <a:solidFill>
                  <a:srgbClr val="008080"/>
                </a:solidFill>
                <a:latin typeface="Georgia" panose="02040502050405020303" pitchFamily="18" charset="0"/>
              </a:rPr>
            </a:br>
            <a:r>
              <a:rPr lang="en-CA" sz="2800" dirty="0">
                <a:solidFill>
                  <a:schemeClr val="tx1"/>
                </a:solidFill>
                <a:latin typeface="Georgia" panose="02040502050405020303" pitchFamily="18" charset="0"/>
              </a:rPr>
              <a:t>What about </a:t>
            </a:r>
            <a:r>
              <a:rPr lang="en-CA" sz="2800" b="1" i="1" dirty="0">
                <a:solidFill>
                  <a:srgbClr val="008080"/>
                </a:solidFill>
                <a:latin typeface="Georgia" panose="02040502050405020303" pitchFamily="18" charset="0"/>
              </a:rPr>
              <a:t>Malachi 3:6  </a:t>
            </a:r>
            <a:r>
              <a:rPr lang="en-CA" sz="2800" dirty="0">
                <a:solidFill>
                  <a:srgbClr val="0000FF"/>
                </a:solidFill>
                <a:latin typeface="Georgia" panose="02040502050405020303" pitchFamily="18" charset="0"/>
              </a:rPr>
              <a:t>For I am Yahuah, I shall not change! …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47031"/>
              </p:ext>
            </p:extLst>
          </p:nvPr>
        </p:nvGraphicFramePr>
        <p:xfrm>
          <a:off x="238129" y="3191778"/>
          <a:ext cx="11877670" cy="61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14256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15</a:t>
                      </a:r>
                      <a:r>
                        <a:rPr lang="en-CA" sz="3200" baseline="30000" dirty="0">
                          <a:solidFill>
                            <a:srgbClr val="FF00FF"/>
                          </a:solidFill>
                        </a:rPr>
                        <a:t>th</a:t>
                      </a:r>
                      <a:r>
                        <a:rPr lang="en-CA" sz="3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0099"/>
                          </a:solidFill>
                        </a:rPr>
                        <a:t>21</a:t>
                      </a:r>
                      <a:r>
                        <a:rPr lang="en-CA" sz="2800" b="1" baseline="30000" dirty="0">
                          <a:solidFill>
                            <a:srgbClr val="000099"/>
                          </a:solidFill>
                        </a:rPr>
                        <a:t>st</a:t>
                      </a:r>
                      <a:r>
                        <a:rPr lang="en-CA" sz="2800" b="1" dirty="0">
                          <a:solidFill>
                            <a:srgbClr val="000099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22</a:t>
                      </a:r>
                      <a:r>
                        <a:rPr lang="en-CA" sz="3200" baseline="30000" dirty="0">
                          <a:solidFill>
                            <a:srgbClr val="FF00FF"/>
                          </a:solidFill>
                        </a:rPr>
                        <a:t>nd</a:t>
                      </a:r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23</a:t>
                      </a:r>
                      <a:r>
                        <a:rPr lang="en-CA" baseline="30000" dirty="0"/>
                        <a:t>rd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74937" y="237829"/>
            <a:ext cx="10953947" cy="2667296"/>
          </a:xfrm>
          <a:prstGeom prst="roundRect">
            <a:avLst>
              <a:gd name="adj" fmla="val 3880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5D190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4400" dirty="0">
                <a:solidFill>
                  <a:srgbClr val="7030A0"/>
                </a:solidFill>
                <a:latin typeface="Georgia" panose="02040502050405020303" pitchFamily="18" charset="0"/>
              </a:rPr>
              <a:t>“</a:t>
            </a:r>
            <a:r>
              <a:rPr lang="en-US" sz="4400" u="sng" dirty="0">
                <a:solidFill>
                  <a:srgbClr val="7030A0"/>
                </a:solidFill>
                <a:latin typeface="Georgia" panose="02040502050405020303" pitchFamily="18" charset="0"/>
              </a:rPr>
              <a:t>Journe</a:t>
            </a:r>
            <a:r>
              <a:rPr lang="en-US" sz="4400" dirty="0">
                <a:solidFill>
                  <a:srgbClr val="7030A0"/>
                </a:solidFill>
                <a:latin typeface="Georgia" panose="02040502050405020303" pitchFamily="18" charset="0"/>
              </a:rPr>
              <a:t>y</a:t>
            </a:r>
            <a:r>
              <a:rPr lang="en-US" sz="4400" u="sng" dirty="0">
                <a:solidFill>
                  <a:srgbClr val="7030A0"/>
                </a:solidFill>
                <a:latin typeface="Georgia" panose="02040502050405020303" pitchFamily="18" charset="0"/>
              </a:rPr>
              <a:t> of Three Da</a:t>
            </a:r>
            <a:r>
              <a:rPr lang="en-US" sz="4400" dirty="0">
                <a:solidFill>
                  <a:srgbClr val="7030A0"/>
                </a:solidFill>
                <a:latin typeface="Georgia" panose="02040502050405020303" pitchFamily="18" charset="0"/>
              </a:rPr>
              <a:t>y</a:t>
            </a:r>
            <a:r>
              <a:rPr lang="en-US" sz="4400" u="sng" dirty="0">
                <a:solidFill>
                  <a:srgbClr val="7030A0"/>
                </a:solidFill>
                <a:latin typeface="Georgia" panose="02040502050405020303" pitchFamily="18" charset="0"/>
              </a:rPr>
              <a:t>s</a:t>
            </a:r>
            <a:r>
              <a:rPr lang="en-US" sz="4400" dirty="0">
                <a:solidFill>
                  <a:srgbClr val="7030A0"/>
                </a:solidFill>
                <a:latin typeface="Georgia" panose="02040502050405020303" pitchFamily="18" charset="0"/>
              </a:rPr>
              <a:t>”!  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Why did 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 cause the </a:t>
            </a:r>
            <a:r>
              <a:rPr lang="en-US" sz="2800" dirty="0" err="1">
                <a:solidFill>
                  <a:schemeClr val="tx1"/>
                </a:solidFill>
                <a:latin typeface="Georgia" panose="02040502050405020303" pitchFamily="18" charset="0"/>
              </a:rPr>
              <a:t>Yisra’elites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 to travel through a Preparation day </a:t>
            </a:r>
            <a:b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and on through a 7</a:t>
            </a:r>
            <a:r>
              <a:rPr lang="en-US" sz="2800" b="1" baseline="3000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th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 day Sabbath?</a:t>
            </a:r>
            <a:r>
              <a:rPr lang="en-US" sz="44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1" name="Notched Right Arrow 10"/>
          <p:cNvSpPr/>
          <p:nvPr/>
        </p:nvSpPr>
        <p:spPr>
          <a:xfrm rot="5400000">
            <a:off x="9856792" y="2389196"/>
            <a:ext cx="953770" cy="859146"/>
          </a:xfrm>
          <a:prstGeom prst="notchedRightArrow">
            <a:avLst>
              <a:gd name="adj1" fmla="val 46973"/>
              <a:gd name="adj2" fmla="val 111383"/>
            </a:avLst>
          </a:prstGeom>
          <a:gradFill>
            <a:gsLst>
              <a:gs pos="47000">
                <a:srgbClr val="00FFFF"/>
              </a:gs>
              <a:gs pos="7000">
                <a:srgbClr val="00FF00"/>
              </a:gs>
              <a:gs pos="100000">
                <a:srgbClr val="FFFF00">
                  <a:lumMod val="93000"/>
                  <a:lumOff val="7000"/>
                </a:srgbClr>
              </a:gs>
            </a:gsLst>
            <a:path path="circle">
              <a:fillToRect l="50000" t="50000" r="100000" b="100000"/>
            </a:path>
          </a:gradFill>
          <a:effectLst>
            <a:glow rad="63500">
              <a:srgbClr val="7030A0"/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8759916" y="3911106"/>
            <a:ext cx="797329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9938850" y="3911106"/>
            <a:ext cx="831446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1161429" y="3911106"/>
            <a:ext cx="815167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24800" y="1828480"/>
            <a:ext cx="4179108" cy="55244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002060"/>
                </a:solidFill>
              </a:rPr>
              <a:t>Lunar based Sabbath.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292932" y="104242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291" y="430639"/>
            <a:ext cx="4851399" cy="3727027"/>
          </a:xfrm>
          <a:noFill/>
        </p:spPr>
        <p:txBody>
          <a:bodyPr>
            <a:noAutofit/>
          </a:bodyPr>
          <a:lstStyle/>
          <a:p>
            <a:pPr algn="ctr"/>
            <a:r>
              <a:rPr lang="en-CA" sz="2800" dirty="0"/>
              <a:t>On the Manna Week test, (the year before), </a:t>
            </a:r>
            <a:br>
              <a:rPr lang="en-CA" sz="2800" dirty="0"/>
            </a:br>
            <a:r>
              <a:rPr lang="en-CA" sz="2800" dirty="0"/>
              <a:t>the children of </a:t>
            </a:r>
            <a:r>
              <a:rPr lang="en-CA" sz="2800" dirty="0" err="1"/>
              <a:t>Yisra’el</a:t>
            </a:r>
            <a:r>
              <a:rPr lang="en-CA" sz="2800" dirty="0"/>
              <a:t> were taught by </a:t>
            </a:r>
            <a:r>
              <a:rPr lang="en-CA" sz="2800" dirty="0">
                <a:solidFill>
                  <a:srgbClr val="0000FF"/>
                </a:solidFill>
              </a:rPr>
              <a:t>Yahuah, </a:t>
            </a:r>
            <a:br>
              <a:rPr lang="en-CA" sz="2800" dirty="0">
                <a:solidFill>
                  <a:srgbClr val="0000FF"/>
                </a:solidFill>
              </a:rPr>
            </a:br>
            <a:r>
              <a:rPr lang="en-CA" sz="2800" dirty="0"/>
              <a:t>to be </a:t>
            </a:r>
            <a:r>
              <a:rPr lang="en-CA" sz="2800" b="1" dirty="0">
                <a:solidFill>
                  <a:srgbClr val="0000FF"/>
                </a:solidFill>
              </a:rPr>
              <a:t>PREPARED</a:t>
            </a:r>
            <a:r>
              <a:rPr lang="en-CA" sz="2800" dirty="0"/>
              <a:t> on the </a:t>
            </a:r>
            <a:r>
              <a:rPr lang="en-CA" sz="2800" b="1" i="1" dirty="0">
                <a:solidFill>
                  <a:srgbClr val="7030A0"/>
                </a:solidFill>
              </a:rPr>
              <a:t>Preparation </a:t>
            </a:r>
            <a:r>
              <a:rPr lang="en-CA" sz="2800" dirty="0"/>
              <a:t>cycle, to facilitate a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</a:rPr>
              <a:t>REST</a:t>
            </a:r>
            <a:r>
              <a:rPr lang="en-CA" sz="2800" dirty="0"/>
              <a:t> period </a:t>
            </a:r>
            <a:br>
              <a:rPr lang="en-CA" sz="2800" dirty="0"/>
            </a:br>
            <a:r>
              <a:rPr lang="en-CA" sz="2800" dirty="0"/>
              <a:t>on the 7</a:t>
            </a:r>
            <a:r>
              <a:rPr lang="en-CA" sz="2800" baseline="30000" dirty="0"/>
              <a:t>th</a:t>
            </a:r>
            <a:r>
              <a:rPr lang="en-CA" sz="2800" dirty="0"/>
              <a:t> day Sabbath. </a:t>
            </a: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767840" y="4394200"/>
            <a:ext cx="9936480" cy="20154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Did not </a:t>
            </a:r>
            <a:r>
              <a:rPr lang="en-CA" sz="2800" dirty="0">
                <a:solidFill>
                  <a:srgbClr val="0000FF"/>
                </a:solidFill>
              </a:rPr>
              <a:t>Yahuah</a:t>
            </a:r>
            <a:r>
              <a:rPr lang="en-CA" sz="2800" dirty="0"/>
              <a:t> have the children of </a:t>
            </a:r>
            <a:r>
              <a:rPr lang="en-CA" sz="2800" dirty="0" err="1"/>
              <a:t>Yisra’el</a:t>
            </a:r>
            <a:r>
              <a:rPr lang="en-CA" sz="2800" dirty="0"/>
              <a:t> </a:t>
            </a:r>
            <a:r>
              <a:rPr lang="en-CA" sz="2800" b="1" dirty="0">
                <a:solidFill>
                  <a:srgbClr val="0000FF"/>
                </a:solidFill>
              </a:rPr>
              <a:t>PREPARED</a:t>
            </a:r>
            <a:r>
              <a:rPr lang="en-CA" sz="2800" dirty="0"/>
              <a:t> through the Red Sea </a:t>
            </a:r>
            <a:r>
              <a:rPr lang="en-CA" sz="2800" b="1" i="1" dirty="0">
                <a:solidFill>
                  <a:srgbClr val="7030A0"/>
                </a:solidFill>
              </a:rPr>
              <a:t>Preparation</a:t>
            </a:r>
            <a:r>
              <a:rPr lang="en-CA" sz="2800" dirty="0"/>
              <a:t> night for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salvation</a:t>
            </a:r>
            <a:r>
              <a:rPr lang="en-CA" sz="2800" dirty="0"/>
              <a:t>, (from the </a:t>
            </a:r>
            <a:r>
              <a:rPr lang="en-CA" sz="2800" dirty="0" err="1"/>
              <a:t>Mitsrites</a:t>
            </a:r>
            <a:r>
              <a:rPr lang="en-CA" sz="2800" dirty="0"/>
              <a:t>), so at Dawn they could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</a:rPr>
              <a:t>REST</a:t>
            </a:r>
            <a:r>
              <a:rPr lang="en-CA" sz="2800" dirty="0"/>
              <a:t> on the 7</a:t>
            </a:r>
            <a:r>
              <a:rPr lang="en-CA" sz="2800" baseline="30000" dirty="0"/>
              <a:t>th</a:t>
            </a:r>
            <a:r>
              <a:rPr lang="en-CA" sz="2800" dirty="0"/>
              <a:t> day Sabbath?  We simply cannot forget – </a:t>
            </a:r>
            <a:br>
              <a:rPr lang="en-CA" sz="2800" dirty="0"/>
            </a:b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Rae\Desktop\pilar of fire red se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760" y="793547"/>
            <a:ext cx="6385560" cy="3001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890" y="3008313"/>
            <a:ext cx="10817516" cy="319004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b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Will the </a:t>
            </a:r>
            <a:r>
              <a:rPr lang="en-CA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Cloud’s</a:t>
            </a:r>
            <a:r>
              <a:rPr lang="en-CA" dirty="0"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 					 </a:t>
            </a:r>
            <a:r>
              <a:rPr lang="en-CA" dirty="0"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provide </a:t>
            </a:r>
            <a:r>
              <a:rPr lang="en-CA" dirty="0">
                <a:solidFill>
                  <a:srgbClr val="FF00FF"/>
                </a:solidFill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eternal implications </a:t>
            </a:r>
            <a:r>
              <a:rPr lang="en-CA" dirty="0"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upon our lives for observing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  -  </a:t>
            </a:r>
            <a:r>
              <a:rPr lang="en-CA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THE WAY? 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oper Black" pitchFamily="18" charset="0"/>
              </a:rPr>
              <a:t>	</a:t>
            </a:r>
            <a:endParaRPr lang="en-CA" sz="4400" b="1" dirty="0">
              <a:ln>
                <a:solidFill>
                  <a:srgbClr val="0000FF"/>
                </a:solidFill>
              </a:ln>
              <a:solidFill>
                <a:srgbClr val="FF00FF"/>
              </a:solidFill>
              <a:effectLst>
                <a:glow rad="127000">
                  <a:schemeClr val="bg1"/>
                </a:glow>
              </a:effectLst>
              <a:latin typeface="Forte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10746" y="3004522"/>
            <a:ext cx="2307771" cy="9144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900" dirty="0">
                <a:solidFill>
                  <a:srgbClr val="00B050"/>
                </a:solidFill>
                <a:effectLst>
                  <a:glow rad="127000">
                    <a:prstClr val="white"/>
                  </a:glow>
                </a:effectLst>
                <a:latin typeface="Cooper Black" pitchFamily="18" charset="0"/>
                <a:ea typeface="+mj-ea"/>
                <a:cs typeface="+mj-cs"/>
              </a:rPr>
              <a:t>action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08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-1.11111E-6 L 0.14388 -1.11111E-6 C 0.20573 -1.11111E-6 0.29857 -0.11574 0.29857 -0.20856 L 0.29857 -0.4169 " pathEditMode="relative" rAng="0" ptsTypes="AA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453" y="152400"/>
            <a:ext cx="11090747" cy="6570133"/>
          </a:xfrm>
          <a:solidFill>
            <a:srgbClr val="E6EDD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r>
              <a:rPr lang="en-CA" sz="2800" dirty="0"/>
              <a:t/>
            </a:r>
            <a:br>
              <a:rPr lang="en-CA" sz="2800" dirty="0"/>
            </a:br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Exo 20:8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“Remember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the Sabbath day,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to set it apart.</a:t>
            </a:r>
            <a:b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Exo 20:9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“Six days you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labour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and shall do all your work, 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Exo 20:10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but the seventh day is a 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Sabbath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of 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your 	Elohim. You do not do any work – you, nor your son, nor your 	daughter, nor your male servant, nor your female servant, nor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	 your cattle, nor your stranger who is within your gates.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Exo 20:11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“For in six days 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made the heavens and the 	earth, the sea, and all that is in them, and rested the seventh day. 	Therefore 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blessed 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						the </a:t>
            </a:r>
            <a:r>
              <a:rPr 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Sabbath day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   -   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set it apart.”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21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1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6446" y="4737397"/>
            <a:ext cx="10201036" cy="179040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Why did </a:t>
            </a:r>
            <a:r>
              <a:rPr lang="en-US" sz="3200" b="1" dirty="0">
                <a:solidFill>
                  <a:srgbClr val="0000FF"/>
                </a:solidFill>
              </a:rPr>
              <a:t>Yahuah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u="sng" dirty="0">
                <a:solidFill>
                  <a:srgbClr val="002060"/>
                </a:solidFill>
              </a:rPr>
              <a:t>not</a:t>
            </a:r>
            <a:r>
              <a:rPr lang="en-US" sz="3200" dirty="0">
                <a:solidFill>
                  <a:srgbClr val="002060"/>
                </a:solidFill>
              </a:rPr>
              <a:t> take the opportunity to have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the </a:t>
            </a:r>
            <a:r>
              <a:rPr lang="en-US" sz="3200" dirty="0" err="1">
                <a:solidFill>
                  <a:srgbClr val="002060"/>
                </a:solidFill>
              </a:rPr>
              <a:t>Yisra’elites</a:t>
            </a:r>
            <a:r>
              <a:rPr lang="en-US" sz="3200" dirty="0">
                <a:solidFill>
                  <a:srgbClr val="002060"/>
                </a:solidFill>
              </a:rPr>
              <a:t> camp on the Preparation cycle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to facilitate a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</a:rPr>
              <a:t>REST</a:t>
            </a:r>
            <a:r>
              <a:rPr lang="en-US" sz="3200" dirty="0">
                <a:solidFill>
                  <a:srgbClr val="002060"/>
                </a:solidFill>
              </a:rPr>
              <a:t> on the 7</a:t>
            </a:r>
            <a:r>
              <a:rPr lang="en-US" sz="3200" baseline="30000" dirty="0">
                <a:solidFill>
                  <a:srgbClr val="002060"/>
                </a:solidFill>
              </a:rPr>
              <a:t>th</a:t>
            </a:r>
            <a:r>
              <a:rPr lang="en-US" sz="3200" dirty="0">
                <a:solidFill>
                  <a:srgbClr val="002060"/>
                </a:solidFill>
              </a:rPr>
              <a:t> day Sabbath?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47031"/>
              </p:ext>
            </p:extLst>
          </p:nvPr>
        </p:nvGraphicFramePr>
        <p:xfrm>
          <a:off x="238129" y="3191778"/>
          <a:ext cx="11877670" cy="61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14256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15</a:t>
                      </a:r>
                      <a:r>
                        <a:rPr lang="en-CA" sz="3200" baseline="30000" dirty="0">
                          <a:solidFill>
                            <a:srgbClr val="FF00FF"/>
                          </a:solidFill>
                        </a:rPr>
                        <a:t>th</a:t>
                      </a:r>
                      <a:r>
                        <a:rPr lang="en-CA" sz="3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0099"/>
                          </a:solidFill>
                        </a:rPr>
                        <a:t>21</a:t>
                      </a:r>
                      <a:r>
                        <a:rPr lang="en-CA" sz="2800" b="1" baseline="30000" dirty="0">
                          <a:solidFill>
                            <a:srgbClr val="000099"/>
                          </a:solidFill>
                        </a:rPr>
                        <a:t>st</a:t>
                      </a:r>
                      <a:r>
                        <a:rPr lang="en-CA" sz="2800" b="1" dirty="0">
                          <a:solidFill>
                            <a:srgbClr val="000099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22</a:t>
                      </a:r>
                      <a:r>
                        <a:rPr lang="en-CA" sz="3200" baseline="30000" dirty="0">
                          <a:solidFill>
                            <a:srgbClr val="FF00FF"/>
                          </a:solidFill>
                        </a:rPr>
                        <a:t>nd</a:t>
                      </a:r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23</a:t>
                      </a:r>
                      <a:r>
                        <a:rPr lang="en-CA" baseline="30000" dirty="0"/>
                        <a:t>rd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761210" y="170092"/>
            <a:ext cx="10953947" cy="2848877"/>
          </a:xfrm>
          <a:prstGeom prst="roundRect">
            <a:avLst>
              <a:gd name="adj" fmla="val 3880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5D190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Why would </a:t>
            </a:r>
            <a:r>
              <a:rPr lang="en-US" sz="44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440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go against His </a:t>
            </a:r>
            <a:r>
              <a:rPr lang="en-US" sz="4400" dirty="0" err="1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Qodesh</a:t>
            </a:r>
            <a:r>
              <a:rPr lang="en-US" sz="440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 Pattern</a:t>
            </a: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 and cause </a:t>
            </a:r>
            <a:r>
              <a:rPr lang="en-US" sz="4400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</a:t>
            </a:r>
            <a:r>
              <a:rPr lang="en-US" sz="4400" dirty="0" err="1">
                <a:solidFill>
                  <a:schemeClr val="tx1"/>
                </a:solidFill>
                <a:latin typeface="Georgia" panose="02040502050405020303" pitchFamily="18" charset="0"/>
              </a:rPr>
              <a:t>Yisra’elites</a:t>
            </a: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 to travel </a:t>
            </a:r>
            <a:b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needlessly on a 7</a:t>
            </a:r>
            <a:r>
              <a:rPr lang="en-US" sz="44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th</a:t>
            </a: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 day Sabbath?</a:t>
            </a:r>
          </a:p>
        </p:txBody>
      </p:sp>
      <p:sp>
        <p:nvSpPr>
          <p:cNvPr id="11" name="Notched Right Arrow 10"/>
          <p:cNvSpPr/>
          <p:nvPr/>
        </p:nvSpPr>
        <p:spPr>
          <a:xfrm rot="5400000">
            <a:off x="9773376" y="2305781"/>
            <a:ext cx="1097097" cy="882650"/>
          </a:xfrm>
          <a:prstGeom prst="notchedRightArrow">
            <a:avLst>
              <a:gd name="adj1" fmla="val 46973"/>
              <a:gd name="adj2" fmla="val 111014"/>
            </a:avLst>
          </a:prstGeom>
          <a:gradFill>
            <a:gsLst>
              <a:gs pos="47000">
                <a:srgbClr val="00FFFF"/>
              </a:gs>
              <a:gs pos="7000">
                <a:srgbClr val="00FF00"/>
              </a:gs>
              <a:gs pos="100000">
                <a:srgbClr val="FFFF00">
                  <a:lumMod val="93000"/>
                  <a:lumOff val="7000"/>
                </a:srgbClr>
              </a:gs>
            </a:gsLst>
            <a:path path="circle">
              <a:fillToRect l="50000" t="50000" r="100000" b="100000"/>
            </a:path>
          </a:gradFill>
          <a:effectLst>
            <a:glow rad="63500">
              <a:srgbClr val="7030A0"/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8795080" y="3911106"/>
            <a:ext cx="797329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9985589" y="3911106"/>
            <a:ext cx="831446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1196593" y="3911106"/>
            <a:ext cx="815167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12892" y="1646110"/>
            <a:ext cx="4179108" cy="55244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002060"/>
                </a:solidFill>
              </a:rPr>
              <a:t>Lunar based Sabbath.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95797" y="103635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2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5752" y="4853772"/>
            <a:ext cx="9207498" cy="1258503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Maybe this lunar month was an exception to the rules of the pagan system of worship?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47031"/>
              </p:ext>
            </p:extLst>
          </p:nvPr>
        </p:nvGraphicFramePr>
        <p:xfrm>
          <a:off x="238129" y="3191778"/>
          <a:ext cx="11877670" cy="61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14256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15</a:t>
                      </a:r>
                      <a:r>
                        <a:rPr lang="en-CA" sz="3200" baseline="30000" dirty="0">
                          <a:solidFill>
                            <a:srgbClr val="FF00FF"/>
                          </a:solidFill>
                        </a:rPr>
                        <a:t>th</a:t>
                      </a:r>
                      <a:r>
                        <a:rPr lang="en-CA" sz="3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0099"/>
                          </a:solidFill>
                        </a:rPr>
                        <a:t>21</a:t>
                      </a:r>
                      <a:r>
                        <a:rPr lang="en-CA" sz="2800" b="1" baseline="30000" dirty="0">
                          <a:solidFill>
                            <a:srgbClr val="000099"/>
                          </a:solidFill>
                        </a:rPr>
                        <a:t>st</a:t>
                      </a:r>
                      <a:r>
                        <a:rPr lang="en-CA" sz="2800" b="1" dirty="0">
                          <a:solidFill>
                            <a:srgbClr val="000099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22</a:t>
                      </a:r>
                      <a:r>
                        <a:rPr lang="en-CA" sz="3200" baseline="30000" dirty="0">
                          <a:solidFill>
                            <a:srgbClr val="FF00FF"/>
                          </a:solidFill>
                        </a:rPr>
                        <a:t>nd</a:t>
                      </a:r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23</a:t>
                      </a:r>
                      <a:r>
                        <a:rPr lang="en-CA" baseline="30000" dirty="0"/>
                        <a:t>rd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95452" y="266110"/>
            <a:ext cx="9418318" cy="2667296"/>
          </a:xfrm>
          <a:prstGeom prst="roundRect">
            <a:avLst>
              <a:gd name="adj" fmla="val 3880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5D190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Did </a:t>
            </a:r>
            <a:r>
              <a:rPr lang="en-US" sz="44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 not realize </a:t>
            </a:r>
            <a:b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that to travel and </a:t>
            </a:r>
            <a:r>
              <a:rPr lang="en-US" sz="440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latin typeface="Georgia" panose="02040502050405020303" pitchFamily="18" charset="0"/>
              </a:rPr>
              <a:t>set up camp </a:t>
            </a: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on the third cycle of the </a:t>
            </a:r>
            <a:r>
              <a:rPr lang="en-US" sz="440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latin typeface="Georgia" panose="02040502050405020303" pitchFamily="18" charset="0"/>
              </a:rPr>
              <a:t>journey</a:t>
            </a: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 was a LOT OF SERVILE WORK?</a:t>
            </a:r>
          </a:p>
        </p:txBody>
      </p:sp>
      <p:sp>
        <p:nvSpPr>
          <p:cNvPr id="11" name="Notched Right Arrow 10"/>
          <p:cNvSpPr/>
          <p:nvPr/>
        </p:nvSpPr>
        <p:spPr>
          <a:xfrm rot="5400000">
            <a:off x="9196651" y="1729058"/>
            <a:ext cx="2250547" cy="882650"/>
          </a:xfrm>
          <a:prstGeom prst="notchedRightArrow">
            <a:avLst>
              <a:gd name="adj1" fmla="val 32892"/>
              <a:gd name="adj2" fmla="val 93915"/>
            </a:avLst>
          </a:prstGeom>
          <a:gradFill>
            <a:gsLst>
              <a:gs pos="47000">
                <a:srgbClr val="00FFFF"/>
              </a:gs>
              <a:gs pos="7000">
                <a:srgbClr val="00FF00"/>
              </a:gs>
              <a:gs pos="100000">
                <a:srgbClr val="FFFF00">
                  <a:lumMod val="93000"/>
                  <a:lumOff val="7000"/>
                </a:srgbClr>
              </a:gs>
            </a:gsLst>
            <a:path path="circle">
              <a:fillToRect l="50000" t="50000" r="100000" b="100000"/>
            </a:path>
          </a:gradFill>
          <a:effectLst>
            <a:glow rad="63500">
              <a:srgbClr val="7030A0"/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8795081" y="3911106"/>
            <a:ext cx="797329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9985590" y="3911106"/>
            <a:ext cx="831446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1196594" y="3911106"/>
            <a:ext cx="815167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12892" y="470667"/>
            <a:ext cx="4179108" cy="55244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002060"/>
                </a:solidFill>
              </a:rPr>
              <a:t>Lunar based Sabbath.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08467" y="1045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666" y="5187834"/>
            <a:ext cx="1639688" cy="16701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724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2120" y="4708822"/>
            <a:ext cx="9949818" cy="179040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n>
                  <a:solidFill>
                    <a:srgbClr val="002060"/>
                  </a:solidFill>
                </a:ln>
                <a:solidFill>
                  <a:srgbClr val="008080"/>
                </a:solidFill>
                <a:latin typeface="Georgia" panose="02040502050405020303" pitchFamily="18" charset="0"/>
              </a:rPr>
              <a:t>Isa 1:14</a:t>
            </a:r>
            <a:r>
              <a:rPr lang="en-US" sz="3200" b="1" i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“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27000">
                    <a:srgbClr val="66FF99"/>
                  </a:glow>
                </a:effectLst>
                <a:latin typeface="Georgia" panose="02040502050405020303" pitchFamily="18" charset="0"/>
              </a:rPr>
              <a:t>My being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27000">
                    <a:srgbClr val="66FF99"/>
                  </a:glow>
                </a:effectLst>
                <a:latin typeface="Arial Black" panose="020B0A04020102020204" pitchFamily="34" charset="0"/>
              </a:rPr>
              <a:t>HATES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27000">
                    <a:srgbClr val="66FF99"/>
                  </a:glow>
                </a:effectLst>
                <a:latin typeface="Georgia" panose="02040502050405020303" pitchFamily="18" charset="0"/>
              </a:rPr>
              <a:t> your New Moons and </a:t>
            </a:r>
            <a:b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27000">
                    <a:srgbClr val="66FF99"/>
                  </a:glow>
                </a:effectLst>
                <a:latin typeface="Georgia" panose="02040502050405020303" pitchFamily="18" charset="0"/>
              </a:rPr>
            </a:b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66FF99"/>
                  </a:glow>
                </a:effectLst>
                <a:latin typeface="Georgia" panose="02040502050405020303" pitchFamily="18" charset="0"/>
              </a:rPr>
              <a:t>your appointed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66FF99"/>
                  </a:glow>
                </a:effectLst>
                <a:latin typeface="Georgia" panose="02040502050405020303" pitchFamily="18" charset="0"/>
              </a:rPr>
              <a:t>times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66FF99"/>
                  </a:glow>
                </a:effectLst>
                <a:latin typeface="Georgia" panose="02040502050405020303" pitchFamily="18" charset="0"/>
              </a:rPr>
              <a:t>,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27000">
                    <a:srgbClr val="66FF99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27000">
                    <a:srgbClr val="66FF99"/>
                  </a:glow>
                </a:effectLst>
                <a:latin typeface="Georgia" panose="02040502050405020303" pitchFamily="18" charset="0"/>
              </a:rPr>
              <a:t>they are a trouble to Me, </a:t>
            </a:r>
            <a:b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27000">
                    <a:srgbClr val="66FF99"/>
                  </a:glow>
                </a:effectLst>
                <a:latin typeface="Georgia" panose="02040502050405020303" pitchFamily="18" charset="0"/>
              </a:rPr>
            </a:b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27000">
                    <a:srgbClr val="66FF99"/>
                  </a:glow>
                </a:effectLst>
                <a:latin typeface="Georgia" panose="02040502050405020303" pitchFamily="18" charset="0"/>
              </a:rPr>
              <a:t>I am weary of bearing them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47031"/>
              </p:ext>
            </p:extLst>
          </p:nvPr>
        </p:nvGraphicFramePr>
        <p:xfrm>
          <a:off x="238129" y="3191778"/>
          <a:ext cx="11877670" cy="61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14256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15</a:t>
                      </a:r>
                      <a:r>
                        <a:rPr lang="en-CA" sz="3200" baseline="30000" dirty="0">
                          <a:solidFill>
                            <a:srgbClr val="FF00FF"/>
                          </a:solidFill>
                        </a:rPr>
                        <a:t>th</a:t>
                      </a:r>
                      <a:r>
                        <a:rPr lang="en-CA" sz="3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0099"/>
                          </a:solidFill>
                        </a:rPr>
                        <a:t>21</a:t>
                      </a:r>
                      <a:r>
                        <a:rPr lang="en-CA" sz="2800" b="1" baseline="30000" dirty="0">
                          <a:solidFill>
                            <a:srgbClr val="000099"/>
                          </a:solidFill>
                        </a:rPr>
                        <a:t>st</a:t>
                      </a:r>
                      <a:r>
                        <a:rPr lang="en-CA" sz="2800" b="1" dirty="0">
                          <a:solidFill>
                            <a:srgbClr val="000099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22</a:t>
                      </a:r>
                      <a:r>
                        <a:rPr lang="en-CA" sz="3200" baseline="30000" dirty="0">
                          <a:solidFill>
                            <a:srgbClr val="FF00FF"/>
                          </a:solidFill>
                        </a:rPr>
                        <a:t>nd</a:t>
                      </a:r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23</a:t>
                      </a:r>
                      <a:r>
                        <a:rPr lang="en-CA" baseline="30000" dirty="0"/>
                        <a:t>rd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80039" y="381965"/>
            <a:ext cx="7265195" cy="2472360"/>
          </a:xfrm>
          <a:prstGeom prst="roundRect">
            <a:avLst>
              <a:gd name="adj" fmla="val 38807"/>
            </a:avLst>
          </a:prstGeom>
          <a:solidFill>
            <a:srgbClr val="FF00FF"/>
          </a:solidFill>
          <a:ln w="5715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Maybe the lunar system </a:t>
            </a:r>
            <a:b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of worship is </a:t>
            </a:r>
            <a:b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4400" u="sng" dirty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  <a:latin typeface="Algerian" panose="04020705040A02060702" pitchFamily="82" charset="0"/>
              </a:rPr>
              <a:t>NOT SCRIPTURAL</a:t>
            </a:r>
            <a:r>
              <a:rPr lang="en-US" sz="4400" dirty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11" name="Notched Right Arrow 10"/>
          <p:cNvSpPr/>
          <p:nvPr/>
        </p:nvSpPr>
        <p:spPr>
          <a:xfrm rot="5400000">
            <a:off x="9287932" y="1820338"/>
            <a:ext cx="2067985" cy="882650"/>
          </a:xfrm>
          <a:prstGeom prst="notchedRightArrow">
            <a:avLst>
              <a:gd name="adj1" fmla="val 46973"/>
              <a:gd name="adj2" fmla="val 111014"/>
            </a:avLst>
          </a:prstGeom>
          <a:gradFill>
            <a:gsLst>
              <a:gs pos="47000">
                <a:srgbClr val="00FFFF"/>
              </a:gs>
              <a:gs pos="7000">
                <a:srgbClr val="00FF00"/>
              </a:gs>
              <a:gs pos="100000">
                <a:srgbClr val="FFFF00">
                  <a:lumMod val="93000"/>
                  <a:lumOff val="7000"/>
                </a:srgbClr>
              </a:gs>
            </a:gsLst>
            <a:path path="circle">
              <a:fillToRect l="50000" t="50000" r="100000" b="100000"/>
            </a:path>
          </a:gradFill>
          <a:effectLst>
            <a:glow rad="63500">
              <a:srgbClr val="7030A0"/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8795078" y="3911106"/>
            <a:ext cx="797329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9985587" y="3911106"/>
            <a:ext cx="831446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1196591" y="3911106"/>
            <a:ext cx="815167" cy="594218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00FF"/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12892" y="622687"/>
            <a:ext cx="4179108" cy="55244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002060"/>
                </a:solidFill>
              </a:rPr>
              <a:t>Lunar based Sabbath.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51755" y="1045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1331089" y="3310359"/>
            <a:ext cx="10116273" cy="3455041"/>
          </a:xfrm>
          <a:prstGeom prst="doubleWave">
            <a:avLst>
              <a:gd name="adj1" fmla="val 6987"/>
              <a:gd name="adj2" fmla="val 0"/>
            </a:avLst>
          </a:prstGeom>
          <a:solidFill>
            <a:srgbClr val="FFFF00"/>
          </a:solidFill>
          <a:ln w="76200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Isa 1:15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“And when you spread out your hands, I hide My 	eyes from you; even though you make many prayers, I do 	not hear. Your hands have become filled with blood. </a:t>
            </a:r>
          </a:p>
          <a:p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16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“Wash yourselves, make yourselves clean; p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ut awa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y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 the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  <a:r>
              <a:rPr lang="en-US" sz="28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evil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of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y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our doin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g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s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from before My eyes.  </a:t>
            </a:r>
            <a:r>
              <a:rPr lang="en-US" sz="2800" b="1" dirty="0">
                <a:solidFill>
                  <a:prstClr val="black"/>
                </a:solidFill>
                <a:effectLst>
                  <a:glow rad="88900">
                    <a:srgbClr val="FF00FF"/>
                  </a:glow>
                </a:effectLst>
                <a:latin typeface="Georgia" panose="02040502050405020303" pitchFamily="18" charset="0"/>
              </a:rPr>
              <a:t>Stop doing evil! </a:t>
            </a:r>
          </a:p>
        </p:txBody>
      </p:sp>
      <p:sp>
        <p:nvSpPr>
          <p:cNvPr id="9" name="&quot;No&quot; Symbol 8"/>
          <p:cNvSpPr/>
          <p:nvPr/>
        </p:nvSpPr>
        <p:spPr>
          <a:xfrm>
            <a:off x="6710702" y="526375"/>
            <a:ext cx="3048000" cy="2678642"/>
          </a:xfrm>
          <a:prstGeom prst="noSmoking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13684" y="4985954"/>
            <a:ext cx="1123912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7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7.40741E-7 L -0.1181 0.03333 C -0.14271 0.04097 -0.17943 0.04514 -0.21823 0.04514 C -0.26198 0.04514 -0.29727 0.04097 -0.32188 0.03333 L -0.43946 7.40741E-7 " pathEditMode="relative" rAng="0" ptsTypes="AAAAA">
                                      <p:cBhvr>
                                        <p:cTn id="1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60357"/>
              </p:ext>
            </p:extLst>
          </p:nvPr>
        </p:nvGraphicFramePr>
        <p:xfrm>
          <a:off x="238128" y="3974945"/>
          <a:ext cx="11877670" cy="61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877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14256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CA" sz="18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CA" sz="3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solidFill>
                            <a:srgbClr val="0000FF"/>
                          </a:solidFill>
                        </a:rPr>
                        <a:t>20</a:t>
                      </a:r>
                      <a:r>
                        <a:rPr lang="en-CA" sz="3200" baseline="30000" dirty="0">
                          <a:solidFill>
                            <a:srgbClr val="0000FF"/>
                          </a:solidFill>
                        </a:rPr>
                        <a:t>th</a:t>
                      </a:r>
                      <a:r>
                        <a:rPr lang="en-CA" sz="3200" dirty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21</a:t>
                      </a:r>
                      <a:r>
                        <a:rPr lang="en-CA" sz="1800" b="1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bg1"/>
                          </a:solidFill>
                        </a:rPr>
                        <a:t>22</a:t>
                      </a:r>
                      <a:r>
                        <a:rPr lang="en-CA" sz="18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CA" sz="3200" dirty="0">
                          <a:solidFill>
                            <a:srgbClr val="FF00FF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23</a:t>
                      </a:r>
                      <a:r>
                        <a:rPr lang="en-CA" baseline="30000" dirty="0"/>
                        <a:t>rd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972734" y="469900"/>
            <a:ext cx="8614100" cy="3157538"/>
          </a:xfrm>
          <a:prstGeom prst="roundRect">
            <a:avLst>
              <a:gd name="adj" fmla="val 50000"/>
            </a:avLst>
          </a:prstGeom>
          <a:gradFill>
            <a:gsLst>
              <a:gs pos="3000">
                <a:srgbClr val="00FFFF"/>
              </a:gs>
              <a:gs pos="53000">
                <a:srgbClr val="FF99FF"/>
              </a:gs>
              <a:gs pos="100000">
                <a:srgbClr val="FFFF00"/>
              </a:gs>
            </a:gsLst>
            <a:path path="circle">
              <a:fillToRect l="50000" t="50000" r="100000" b="100000"/>
            </a:path>
          </a:gradFill>
          <a:ln w="5715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342900" lvl="0" indent="-342900" algn="ctr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On the </a:t>
            </a:r>
            <a:r>
              <a:rPr lang="en-US" sz="44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Blood</a:t>
            </a: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 Ratified </a:t>
            </a:r>
            <a:r>
              <a:rPr lang="en-US" sz="4400" dirty="0">
                <a:solidFill>
                  <a:srgbClr val="0000FF"/>
                </a:solidFill>
                <a:latin typeface="Georgia" panose="02040502050405020303" pitchFamily="18" charset="0"/>
              </a:rPr>
              <a:t>Covenant Calendar</a:t>
            </a: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b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4400" u="sng" dirty="0">
                <a:solidFill>
                  <a:schemeClr val="tx1"/>
                </a:solidFill>
                <a:latin typeface="Georgia" panose="02040502050405020303" pitchFamily="18" charset="0"/>
              </a:rPr>
              <a:t>what c</a:t>
            </a: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y</a:t>
            </a:r>
            <a:r>
              <a:rPr lang="en-US" sz="4400" u="sng" dirty="0">
                <a:solidFill>
                  <a:schemeClr val="tx1"/>
                </a:solidFill>
                <a:latin typeface="Georgia" panose="02040502050405020303" pitchFamily="18" charset="0"/>
              </a:rPr>
              <a:t>cle of the week</a:t>
            </a: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 did the cloud of </a:t>
            </a:r>
            <a:r>
              <a:rPr lang="en-US" sz="44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 lift?</a:t>
            </a:r>
            <a:endParaRPr lang="en-US" sz="4400" dirty="0">
              <a:solidFill>
                <a:schemeClr val="tx1"/>
              </a:solidFill>
              <a:effectLst>
                <a:glow rad="127000">
                  <a:srgbClr val="FFFF00"/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1209" y="1039763"/>
            <a:ext cx="1120432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5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1512" y="4768990"/>
            <a:ext cx="1717929" cy="19333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114425" y="5076824"/>
            <a:ext cx="8543925" cy="1685925"/>
          </a:xfrm>
          <a:prstGeom prst="wedgeRoundRectCallout">
            <a:avLst>
              <a:gd name="adj1" fmla="val 27996"/>
              <a:gd name="adj2" fmla="val -76308"/>
              <a:gd name="adj3" fmla="val 16667"/>
            </a:avLst>
          </a:prstGeom>
          <a:gradFill>
            <a:gsLst>
              <a:gs pos="0">
                <a:srgbClr val="FFFF00"/>
              </a:gs>
              <a:gs pos="100000">
                <a:srgbClr val="00FF00"/>
              </a:gs>
            </a:gsLst>
            <a:path path="circle">
              <a:fillToRect l="50000" t="50000" r="100000" b="100000"/>
            </a:path>
          </a:gradFill>
          <a:ln w="5715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>
                <a:solidFill>
                  <a:srgbClr val="9933FF"/>
                </a:solidFill>
              </a:rPr>
              <a:t>What could the </a:t>
            </a:r>
            <a:r>
              <a:rPr lang="en-CA" sz="3200" b="1" i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eternal implications </a:t>
            </a:r>
            <a:r>
              <a:rPr lang="en-CA" sz="3200" dirty="0">
                <a:solidFill>
                  <a:srgbClr val="9933FF"/>
                </a:solidFill>
              </a:rPr>
              <a:t>be depending upon which cycle of the week this </a:t>
            </a:r>
            <a:r>
              <a:rPr lang="en-CA" sz="3200" b="1" dirty="0">
                <a:solidFill>
                  <a:schemeClr val="tx1"/>
                </a:solidFill>
              </a:rPr>
              <a:t>20</a:t>
            </a:r>
            <a:r>
              <a:rPr lang="en-CA" sz="3200" b="1" baseline="30000" dirty="0">
                <a:solidFill>
                  <a:schemeClr val="tx1"/>
                </a:solidFill>
              </a:rPr>
              <a:t>th</a:t>
            </a:r>
            <a:r>
              <a:rPr lang="en-CA" sz="3200" dirty="0">
                <a:solidFill>
                  <a:srgbClr val="9933FF"/>
                </a:solidFill>
              </a:rPr>
              <a:t> of the 2</a:t>
            </a:r>
            <a:r>
              <a:rPr lang="en-CA" sz="3200" baseline="30000" dirty="0">
                <a:solidFill>
                  <a:srgbClr val="9933FF"/>
                </a:solidFill>
              </a:rPr>
              <a:t>nd</a:t>
            </a:r>
            <a:r>
              <a:rPr lang="en-CA" sz="3200" dirty="0">
                <a:solidFill>
                  <a:srgbClr val="9933FF"/>
                </a:solidFill>
              </a:rPr>
              <a:t> month was? </a:t>
            </a:r>
          </a:p>
        </p:txBody>
      </p:sp>
    </p:spTree>
    <p:extLst>
      <p:ext uri="{BB962C8B-B14F-4D97-AF65-F5344CB8AC3E}">
        <p14:creationId xmlns:p14="http://schemas.microsoft.com/office/powerpoint/2010/main" val="32709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38998"/>
              </p:ext>
            </p:extLst>
          </p:nvPr>
        </p:nvGraphicFramePr>
        <p:xfrm>
          <a:off x="422631" y="4148338"/>
          <a:ext cx="8128001" cy="263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97735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11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12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13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15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b="1" dirty="0">
                          <a:solidFill>
                            <a:srgbClr val="FFFF00"/>
                          </a:solidFill>
                        </a:rPr>
                        <a:t>20</a:t>
                      </a:r>
                      <a:r>
                        <a:rPr lang="en-CA" sz="3600" b="1" baseline="30000" dirty="0">
                          <a:solidFill>
                            <a:srgbClr val="FFFF00"/>
                          </a:solidFill>
                        </a:rPr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21</a:t>
                      </a:r>
                      <a:r>
                        <a:rPr lang="en-CA" b="1" baseline="30000" dirty="0"/>
                        <a:t>st</a:t>
                      </a:r>
                      <a:r>
                        <a:rPr lang="en-CA" b="1" baseline="0" dirty="0"/>
                        <a:t> </a:t>
                      </a:r>
                      <a:r>
                        <a:rPr lang="en-CA" baseline="0" dirty="0"/>
                        <a:t> 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22</a:t>
                      </a:r>
                      <a:r>
                        <a:rPr lang="en-CA" b="1" baseline="30000" dirty="0"/>
                        <a:t>nd</a:t>
                      </a:r>
                      <a:r>
                        <a:rPr lang="en-CA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23</a:t>
                      </a:r>
                      <a:r>
                        <a:rPr lang="en-CA" b="1" baseline="30000" dirty="0"/>
                        <a:t>rd</a:t>
                      </a:r>
                      <a:r>
                        <a:rPr lang="en-CA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25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aseline="0" dirty="0"/>
                        <a:t> 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68484"/>
              </p:ext>
            </p:extLst>
          </p:nvPr>
        </p:nvGraphicFramePr>
        <p:xfrm>
          <a:off x="1575269" y="1038975"/>
          <a:ext cx="8128001" cy="2976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91765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rgbClr val="00FFFF"/>
                          </a:solidFill>
                        </a:rPr>
                        <a:t>1</a:t>
                      </a:r>
                      <a:r>
                        <a:rPr lang="en-CA" sz="2800" b="1" baseline="30000" dirty="0">
                          <a:solidFill>
                            <a:srgbClr val="00FFFF"/>
                          </a:solidFill>
                        </a:rPr>
                        <a:t>st</a:t>
                      </a:r>
                      <a:r>
                        <a:rPr lang="en-CA" sz="2800" b="1" dirty="0">
                          <a:solidFill>
                            <a:srgbClr val="00FFFF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176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</a:t>
                      </a:r>
                      <a:r>
                        <a:rPr lang="en-CA" baseline="30000" dirty="0"/>
                        <a:t>nd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</a:t>
                      </a:r>
                      <a:r>
                        <a:rPr lang="en-CA" baseline="30000" dirty="0"/>
                        <a:t>rd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176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11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12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13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FFFF"/>
                          </a:solidFill>
                        </a:rPr>
                        <a:t>14</a:t>
                      </a:r>
                      <a:r>
                        <a:rPr lang="en-CA" b="1" baseline="30000" dirty="0">
                          <a:solidFill>
                            <a:srgbClr val="00FFFF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FFFF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FF00"/>
                          </a:solidFill>
                        </a:rPr>
                        <a:t>15</a:t>
                      </a:r>
                      <a:r>
                        <a:rPr lang="en-CA" b="1" baseline="30000" dirty="0">
                          <a:solidFill>
                            <a:srgbClr val="00FF0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FF00"/>
                          </a:solidFill>
                        </a:rPr>
                        <a:t> 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1765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FF00"/>
                          </a:solidFill>
                        </a:rPr>
                        <a:t>16</a:t>
                      </a:r>
                      <a:r>
                        <a:rPr lang="en-CA" b="1" baseline="30000" dirty="0">
                          <a:solidFill>
                            <a:srgbClr val="00FF0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FF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FF00"/>
                          </a:solidFill>
                        </a:rPr>
                        <a:t>17</a:t>
                      </a:r>
                      <a:r>
                        <a:rPr lang="en-CA" b="1" baseline="30000" dirty="0">
                          <a:solidFill>
                            <a:srgbClr val="00FF00"/>
                          </a:solidFill>
                        </a:rPr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FF00"/>
                          </a:solidFill>
                        </a:rPr>
                        <a:t>18</a:t>
                      </a:r>
                      <a:r>
                        <a:rPr lang="en-CA" b="1" baseline="30000" dirty="0">
                          <a:solidFill>
                            <a:srgbClr val="00FF00"/>
                          </a:solidFill>
                        </a:rPr>
                        <a:t>th</a:t>
                      </a:r>
                      <a:r>
                        <a:rPr lang="en-CA" b="1" baseline="0" dirty="0">
                          <a:solidFill>
                            <a:srgbClr val="00FF00"/>
                          </a:solidFill>
                        </a:rPr>
                        <a:t> </a:t>
                      </a:r>
                      <a:endParaRPr lang="en-CA" b="1" dirty="0">
                        <a:solidFill>
                          <a:srgbClr val="00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FF00"/>
                          </a:solidFill>
                        </a:rPr>
                        <a:t>19</a:t>
                      </a:r>
                      <a:r>
                        <a:rPr lang="en-CA" b="1" baseline="30000" dirty="0">
                          <a:solidFill>
                            <a:srgbClr val="00FF0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FF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FF00"/>
                          </a:solidFill>
                        </a:rPr>
                        <a:t>20</a:t>
                      </a:r>
                      <a:r>
                        <a:rPr lang="en-CA" b="1" baseline="30000" dirty="0">
                          <a:solidFill>
                            <a:srgbClr val="00FF00"/>
                          </a:solidFill>
                        </a:rPr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FF00"/>
                          </a:solidFill>
                        </a:rPr>
                        <a:t>21</a:t>
                      </a:r>
                      <a:r>
                        <a:rPr lang="en-CA" b="1" baseline="30000" dirty="0">
                          <a:solidFill>
                            <a:srgbClr val="00FF00"/>
                          </a:solidFill>
                        </a:rPr>
                        <a:t>st</a:t>
                      </a:r>
                      <a:r>
                        <a:rPr lang="en-CA" b="1" dirty="0">
                          <a:solidFill>
                            <a:srgbClr val="00FF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FF00"/>
                          </a:solidFill>
                        </a:rPr>
                        <a:t>22</a:t>
                      </a:r>
                      <a:r>
                        <a:rPr lang="en-CA" b="1" baseline="30000" dirty="0">
                          <a:solidFill>
                            <a:srgbClr val="00FF00"/>
                          </a:solidFill>
                        </a:rPr>
                        <a:t>nd</a:t>
                      </a:r>
                      <a:r>
                        <a:rPr lang="en-CA" b="1" dirty="0">
                          <a:solidFill>
                            <a:srgbClr val="00FF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176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23</a:t>
                      </a:r>
                      <a:r>
                        <a:rPr lang="en-CA" baseline="30000" dirty="0"/>
                        <a:t>rd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25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176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533410" y="150689"/>
            <a:ext cx="8177337" cy="65580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  <a:effectLst>
            <a:glow rad="88900">
              <a:srgbClr val="5D1907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i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latin typeface="Footlight MT Light" panose="0204060206030A020304" pitchFamily="18" charset="0"/>
              </a:rPr>
              <a:t>The “</a:t>
            </a:r>
            <a:r>
              <a:rPr lang="en-CA" sz="4000" i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glow rad="101600">
                    <a:srgbClr val="FFFF00"/>
                  </a:glow>
                </a:effectLst>
                <a:latin typeface="Footlight MT Light" panose="0204060206030A020304" pitchFamily="18" charset="0"/>
              </a:rPr>
              <a:t>WHEN</a:t>
            </a:r>
            <a:r>
              <a:rPr lang="en-CA" sz="4000" i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latin typeface="Footlight MT Light" panose="0204060206030A020304" pitchFamily="18" charset="0"/>
              </a:rPr>
              <a:t>” of </a:t>
            </a:r>
            <a:r>
              <a:rPr lang="en-CA" sz="4000" i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glow rad="127000">
                    <a:srgbClr val="00FFFF"/>
                  </a:glow>
                </a:effectLst>
                <a:latin typeface="Footlight MT Light" panose="0204060206030A020304" pitchFamily="18" charset="0"/>
              </a:rPr>
              <a:t>Yahuah’s Cloud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79895" y="1008417"/>
            <a:ext cx="6985265" cy="537583"/>
          </a:xfrm>
          <a:prstGeom prst="roundRect">
            <a:avLst>
              <a:gd name="adj" fmla="val 50000"/>
            </a:avLst>
          </a:prstGeom>
          <a:ln w="76200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/>
              <a:t>2</a:t>
            </a:r>
            <a:r>
              <a:rPr lang="en-CA" sz="2800" b="1" baseline="30000" dirty="0"/>
              <a:t>nd</a:t>
            </a:r>
            <a:r>
              <a:rPr lang="en-CA" sz="2800" b="1" dirty="0"/>
              <a:t>  Year  (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effectLst>
                  <a:glow rad="127000">
                    <a:srgbClr val="FF99FF"/>
                  </a:glow>
                </a:effectLst>
              </a:rPr>
              <a:t>1</a:t>
            </a:r>
            <a:r>
              <a:rPr lang="en-CA" sz="2800" b="1" baseline="30000" dirty="0">
                <a:ln>
                  <a:solidFill>
                    <a:srgbClr val="0000FF"/>
                  </a:solidFill>
                </a:ln>
                <a:effectLst>
                  <a:glow rad="127000">
                    <a:srgbClr val="FF99FF"/>
                  </a:glow>
                </a:effectLst>
              </a:rPr>
              <a:t>st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effectLst>
                  <a:glow rad="127000">
                    <a:srgbClr val="FF99FF"/>
                  </a:glow>
                </a:effectLst>
              </a:rPr>
              <a:t> </a:t>
            </a:r>
            <a:r>
              <a:rPr lang="en-CA" sz="2800" b="1" dirty="0"/>
              <a:t>month - Wilderness)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9922619" y="1354924"/>
            <a:ext cx="2137483" cy="1527141"/>
          </a:xfrm>
          <a:prstGeom prst="wedgeRoundRectCallout">
            <a:avLst>
              <a:gd name="adj1" fmla="val -75114"/>
              <a:gd name="adj2" fmla="val -42252"/>
              <a:gd name="adj3" fmla="val 16667"/>
            </a:avLst>
          </a:prstGeom>
          <a:solidFill>
            <a:schemeClr val="bg1">
              <a:lumMod val="75000"/>
            </a:schemeClr>
          </a:solidFill>
          <a:ln w="57150"/>
          <a:effectLst>
            <a:glow rad="762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b="1" dirty="0">
                <a:solidFill>
                  <a:srgbClr val="002060"/>
                </a:solidFill>
              </a:rPr>
              <a:t>Tabernacle raised here.</a:t>
            </a:r>
            <a:r>
              <a:rPr lang="en-CA" sz="3200" b="1" dirty="0">
                <a:solidFill>
                  <a:srgbClr val="002060"/>
                </a:solidFill>
              </a:rPr>
              <a:t/>
            </a:r>
            <a:br>
              <a:rPr lang="en-CA" sz="3200" b="1" dirty="0">
                <a:solidFill>
                  <a:srgbClr val="002060"/>
                </a:solidFill>
              </a:rPr>
            </a:br>
            <a:r>
              <a:rPr lang="en-CA" sz="2400" b="1" dirty="0" err="1">
                <a:solidFill>
                  <a:srgbClr val="002060"/>
                </a:solidFill>
              </a:rPr>
              <a:t>Exo</a:t>
            </a:r>
            <a:r>
              <a:rPr lang="en-CA" sz="2400" b="1" dirty="0">
                <a:solidFill>
                  <a:srgbClr val="002060"/>
                </a:solidFill>
              </a:rPr>
              <a:t> </a:t>
            </a:r>
            <a:r>
              <a:rPr lang="en-CA" sz="2400" b="1" dirty="0" smtClean="0">
                <a:solidFill>
                  <a:srgbClr val="002060"/>
                </a:solidFill>
              </a:rPr>
              <a:t>40:2, 17</a:t>
            </a:r>
            <a:endParaRPr lang="en-CA" sz="2400" b="1" dirty="0">
              <a:solidFill>
                <a:srgbClr val="002060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8597243" y="4015960"/>
            <a:ext cx="3547621" cy="2763398"/>
          </a:xfrm>
          <a:prstGeom prst="cloud">
            <a:avLst/>
          </a:prstGeom>
          <a:solidFill>
            <a:srgbClr val="66FF99"/>
          </a:solidFill>
          <a:ln w="76200">
            <a:solidFill>
              <a:srgbClr val="0000FF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b="1" dirty="0" err="1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</a:rPr>
              <a:t>Num</a:t>
            </a:r>
            <a:r>
              <a:rPr lang="en-CA" sz="24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</a:rPr>
              <a:t> 10:11 </a:t>
            </a:r>
            <a:r>
              <a:rPr lang="en-CA" sz="2400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/>
            </a:r>
            <a:br>
              <a:rPr lang="en-CA" sz="2400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</a:br>
            <a:r>
              <a:rPr lang="en-CA" sz="2400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Yahuah </a:t>
            </a:r>
            <a:r>
              <a:rPr lang="en-CA" sz="2400" b="1" u="sng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</a:rPr>
              <a:t>LIFTED THE CLOUD </a:t>
            </a:r>
            <a:r>
              <a:rPr lang="en-CA" sz="2400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ON THIS SHABBAT!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4268" y="2846895"/>
            <a:ext cx="1338606" cy="1008668"/>
          </a:xfrm>
          <a:prstGeom prst="wedgeRoundRectCallout">
            <a:avLst>
              <a:gd name="adj1" fmla="val 81984"/>
              <a:gd name="adj2" fmla="val 87734"/>
              <a:gd name="adj3" fmla="val 16667"/>
            </a:avLst>
          </a:prstGeom>
          <a:ln w="76200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b="1" dirty="0"/>
              <a:t>2</a:t>
            </a:r>
            <a:r>
              <a:rPr lang="en-CA" sz="2400" b="1" baseline="30000" dirty="0"/>
              <a:t>nd</a:t>
            </a:r>
            <a:r>
              <a:rPr lang="en-CA" sz="2400" b="1" dirty="0"/>
              <a:t> </a:t>
            </a:r>
            <a:br>
              <a:rPr lang="en-CA" sz="2400" b="1" dirty="0"/>
            </a:br>
            <a:r>
              <a:rPr lang="en-CA" sz="2400" b="1" dirty="0"/>
              <a:t>Month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467726" y="5362575"/>
            <a:ext cx="828674" cy="47625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effectLst>
            <a:glow rad="889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77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28174"/>
              </p:ext>
            </p:extLst>
          </p:nvPr>
        </p:nvGraphicFramePr>
        <p:xfrm>
          <a:off x="384404" y="1766636"/>
          <a:ext cx="8128001" cy="263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97735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11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12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13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15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b="1" dirty="0">
                          <a:solidFill>
                            <a:srgbClr val="FFFF00"/>
                          </a:solidFill>
                        </a:rPr>
                        <a:t>20</a:t>
                      </a:r>
                      <a:r>
                        <a:rPr lang="en-CA" sz="3600" b="1" baseline="30000" dirty="0">
                          <a:solidFill>
                            <a:srgbClr val="FFFF00"/>
                          </a:solidFill>
                        </a:rPr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21</a:t>
                      </a:r>
                      <a:r>
                        <a:rPr lang="en-CA" b="1" baseline="30000" dirty="0"/>
                        <a:t>st</a:t>
                      </a:r>
                      <a:r>
                        <a:rPr lang="en-CA" b="1" baseline="0" dirty="0"/>
                        <a:t> </a:t>
                      </a:r>
                      <a:r>
                        <a:rPr lang="en-CA" baseline="0" dirty="0"/>
                        <a:t> 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22</a:t>
                      </a:r>
                      <a:r>
                        <a:rPr lang="en-CA" b="1" baseline="30000" dirty="0"/>
                        <a:t>nd</a:t>
                      </a:r>
                      <a:r>
                        <a:rPr lang="en-CA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23</a:t>
                      </a:r>
                      <a:r>
                        <a:rPr lang="en-CA" b="1" baseline="30000" dirty="0"/>
                        <a:t>rd</a:t>
                      </a:r>
                      <a:r>
                        <a:rPr lang="en-CA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25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52484" y="131974"/>
            <a:ext cx="11447282" cy="65580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FF"/>
            </a:solidFill>
          </a:ln>
          <a:effectLst>
            <a:glow rad="88900">
              <a:srgbClr val="5D1907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i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glow rad="127000">
                    <a:srgbClr val="00FFFF"/>
                  </a:glow>
                </a:effectLst>
                <a:latin typeface="Footlight MT Light" panose="0204060206030A020304" pitchFamily="18" charset="0"/>
              </a:rPr>
              <a:t>Yahuah’s Cloud Commands a - </a:t>
            </a:r>
            <a:r>
              <a:rPr lang="en-CA" sz="4000" b="1" i="1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50800">
                    <a:srgbClr val="9933FF"/>
                  </a:glow>
                </a:effectLst>
                <a:latin typeface="Footlight MT Light" panose="0204060206030A020304" pitchFamily="18" charset="0"/>
              </a:rPr>
              <a:t>3 Cycle Journey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83081" y="1008417"/>
            <a:ext cx="6483096" cy="537583"/>
          </a:xfrm>
          <a:prstGeom prst="roundRect">
            <a:avLst>
              <a:gd name="adj" fmla="val 50000"/>
            </a:avLst>
          </a:prstGeom>
          <a:ln w="76200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/>
              <a:t>2</a:t>
            </a:r>
            <a:r>
              <a:rPr lang="en-CA" sz="2800" b="1" baseline="30000" dirty="0"/>
              <a:t>nd</a:t>
            </a:r>
            <a:r>
              <a:rPr lang="en-CA" sz="2800" b="1" dirty="0"/>
              <a:t>  Year  (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effectLst>
                  <a:glow rad="127000">
                    <a:srgbClr val="FF99FF"/>
                  </a:glow>
                </a:effectLst>
              </a:rPr>
              <a:t>2</a:t>
            </a:r>
            <a:r>
              <a:rPr lang="en-CA" sz="2800" b="1" baseline="30000" dirty="0">
                <a:ln>
                  <a:solidFill>
                    <a:srgbClr val="0000FF"/>
                  </a:solidFill>
                </a:ln>
                <a:effectLst>
                  <a:glow rad="127000">
                    <a:srgbClr val="FF99FF"/>
                  </a:glow>
                </a:effectLst>
              </a:rPr>
              <a:t>nd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effectLst>
                  <a:glow rad="127000">
                    <a:srgbClr val="FF99FF"/>
                  </a:glow>
                </a:effectLst>
              </a:rPr>
              <a:t> </a:t>
            </a:r>
            <a:r>
              <a:rPr lang="en-CA" sz="2800" b="1" dirty="0"/>
              <a:t>month - Wilderness)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727966" y="1152907"/>
            <a:ext cx="3307662" cy="3582437"/>
          </a:xfrm>
          <a:prstGeom prst="wedgeRoundRectCallout">
            <a:avLst>
              <a:gd name="adj1" fmla="val -61288"/>
              <a:gd name="adj2" fmla="val -4629"/>
              <a:gd name="adj3" fmla="val 16667"/>
            </a:avLst>
          </a:prstGeom>
          <a:solidFill>
            <a:schemeClr val="bg1">
              <a:lumMod val="75000"/>
            </a:schemeClr>
          </a:solidFill>
          <a:ln w="57150"/>
          <a:effectLst>
            <a:glow rad="762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2400" b="1" dirty="0" err="1">
                <a:solidFill>
                  <a:srgbClr val="008080"/>
                </a:solidFill>
                <a:latin typeface="Georgia" panose="02040502050405020303" pitchFamily="18" charset="0"/>
              </a:rPr>
              <a:t>Num</a:t>
            </a:r>
            <a:r>
              <a:rPr lang="en-US" sz="2400" b="1" dirty="0">
                <a:solidFill>
                  <a:srgbClr val="008080"/>
                </a:solidFill>
                <a:latin typeface="Georgia" panose="02040502050405020303" pitchFamily="18" charset="0"/>
              </a:rPr>
              <a:t> 10:11</a:t>
            </a:r>
            <a:r>
              <a:rPr lang="en-US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And it came to be on the </a:t>
            </a:r>
            <a:r>
              <a:rPr lang="en-US" sz="2400" b="1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twentieth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day of the </a:t>
            </a:r>
            <a:r>
              <a:rPr lang="en-US" sz="2400" u="sng" dirty="0">
                <a:solidFill>
                  <a:prstClr val="black"/>
                </a:solidFill>
                <a:latin typeface="Georgia" panose="02040502050405020303" pitchFamily="18" charset="0"/>
              </a:rPr>
              <a:t>second month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, in the </a:t>
            </a:r>
            <a:r>
              <a:rPr lang="en-US" sz="2400" u="sng" dirty="0">
                <a:solidFill>
                  <a:prstClr val="black"/>
                </a:solidFill>
                <a:latin typeface="Georgia" panose="02040502050405020303" pitchFamily="18" charset="0"/>
              </a:rPr>
              <a:t>second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y</a:t>
            </a:r>
            <a:r>
              <a:rPr lang="en-US" sz="2400" u="sng" dirty="0">
                <a:solidFill>
                  <a:prstClr val="black"/>
                </a:solidFill>
                <a:latin typeface="Georgia" panose="02040502050405020303" pitchFamily="18" charset="0"/>
              </a:rPr>
              <a:t>ear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, that the cloud was taken up from above the Dwelling Place of the Witness.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2141" y="4955980"/>
            <a:ext cx="12058834" cy="1698610"/>
          </a:xfrm>
          <a:prstGeom prst="wedgeRoundRectCallout">
            <a:avLst>
              <a:gd name="adj1" fmla="val -27798"/>
              <a:gd name="adj2" fmla="val -9298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400" b="1" dirty="0" err="1">
                <a:solidFill>
                  <a:srgbClr val="008080"/>
                </a:solidFill>
                <a:latin typeface="Georgia" panose="02040502050405020303" pitchFamily="18" charset="0"/>
              </a:rPr>
              <a:t>Num</a:t>
            </a:r>
            <a:r>
              <a:rPr lang="en-US" sz="2400" b="1" dirty="0">
                <a:solidFill>
                  <a:srgbClr val="008080"/>
                </a:solidFill>
                <a:latin typeface="Georgia" panose="02040502050405020303" pitchFamily="18" charset="0"/>
              </a:rPr>
              <a:t> 10:33   </a:t>
            </a:r>
            <a:r>
              <a:rPr lang="en-US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So they set out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from the mountain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of 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on a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rgbClr val="FF99FF"/>
                  </a:glow>
                </a:effectLst>
                <a:latin typeface="Georgia" panose="02040502050405020303" pitchFamily="18" charset="0"/>
              </a:rPr>
              <a:t>journey of three days</a:t>
            </a: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rgbClr val="FF99FF"/>
                  </a:glow>
                </a:effectLst>
                <a:latin typeface="Georgia" panose="02040502050405020303" pitchFamily="18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And the ark of the covenant of 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went before them for the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rgbClr val="FF99FF"/>
                  </a:glow>
                </a:effectLst>
                <a:latin typeface="Georgia" panose="02040502050405020303" pitchFamily="18" charset="0"/>
              </a:rPr>
              <a:t>three days’ journey</a:t>
            </a: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rgbClr val="FF99FF"/>
                  </a:glow>
                </a:effectLst>
                <a:latin typeface="Georgia" panose="02040502050405020303" pitchFamily="18" charset="0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to seek out a resting place for them.  </a:t>
            </a:r>
            <a:endParaRPr lang="en-CA" sz="2800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1881931" y="2207209"/>
            <a:ext cx="494959" cy="3452305"/>
          </a:xfrm>
          <a:prstGeom prst="rightBrace">
            <a:avLst>
              <a:gd name="adj1" fmla="val 64561"/>
              <a:gd name="adj2" fmla="val 32524"/>
            </a:avLst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8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492788"/>
              </p:ext>
            </p:extLst>
          </p:nvPr>
        </p:nvGraphicFramePr>
        <p:xfrm>
          <a:off x="384404" y="1766636"/>
          <a:ext cx="8128001" cy="263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97735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11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12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13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15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b="1" dirty="0">
                          <a:solidFill>
                            <a:srgbClr val="FFFF00"/>
                          </a:solidFill>
                        </a:rPr>
                        <a:t>20</a:t>
                      </a:r>
                      <a:r>
                        <a:rPr lang="en-CA" sz="3600" b="1" baseline="30000" dirty="0">
                          <a:solidFill>
                            <a:srgbClr val="FFFF00"/>
                          </a:solidFill>
                        </a:rPr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21</a:t>
                      </a:r>
                      <a:r>
                        <a:rPr lang="en-CA" b="1" baseline="30000" dirty="0"/>
                        <a:t>st</a:t>
                      </a:r>
                      <a:r>
                        <a:rPr lang="en-CA" b="1" baseline="0" dirty="0"/>
                        <a:t> </a:t>
                      </a:r>
                      <a:r>
                        <a:rPr lang="en-CA" baseline="0" dirty="0"/>
                        <a:t> 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22</a:t>
                      </a:r>
                      <a:r>
                        <a:rPr lang="en-CA" b="1" baseline="30000" dirty="0"/>
                        <a:t>nd</a:t>
                      </a:r>
                      <a:r>
                        <a:rPr lang="en-CA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23</a:t>
                      </a:r>
                      <a:r>
                        <a:rPr lang="en-CA" b="1" baseline="30000" dirty="0"/>
                        <a:t>rd</a:t>
                      </a:r>
                      <a:r>
                        <a:rPr lang="en-CA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25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aseline="0" dirty="0"/>
                        <a:t>  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647949" y="188853"/>
            <a:ext cx="7680191" cy="65580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FF"/>
            </a:solidFill>
          </a:ln>
          <a:effectLst>
            <a:glow rad="88900">
              <a:srgbClr val="5D1907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i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glow rad="127000">
                    <a:srgbClr val="00FFFF"/>
                  </a:glow>
                </a:effectLst>
                <a:latin typeface="Footlight MT Light" panose="0204060206030A020304" pitchFamily="18" charset="0"/>
              </a:rPr>
              <a:t>Yahuah’s Cloud  - </a:t>
            </a:r>
            <a:r>
              <a:rPr lang="en-CA" sz="4000" i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glow rad="127000">
                    <a:srgbClr val="00FFFF"/>
                  </a:glow>
                </a:effectLst>
                <a:latin typeface="Arial Black" panose="020B0A04020102020204" pitchFamily="34" charset="0"/>
              </a:rPr>
              <a:t>The Sign!</a:t>
            </a:r>
            <a:endParaRPr lang="en-CA" sz="4000" b="1" i="1" dirty="0">
              <a:ln>
                <a:solidFill>
                  <a:srgbClr val="0000FF"/>
                </a:solidFill>
              </a:ln>
              <a:solidFill>
                <a:srgbClr val="FF00FF"/>
              </a:solidFill>
              <a:effectLst>
                <a:glow rad="50800">
                  <a:srgbClr val="9933FF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9073" y="1008417"/>
            <a:ext cx="6620256" cy="537583"/>
          </a:xfrm>
          <a:prstGeom prst="roundRect">
            <a:avLst>
              <a:gd name="adj" fmla="val 50000"/>
            </a:avLst>
          </a:prstGeom>
          <a:ln w="76200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/>
              <a:t>2</a:t>
            </a:r>
            <a:r>
              <a:rPr lang="en-CA" sz="2800" b="1" baseline="30000" dirty="0"/>
              <a:t>nd</a:t>
            </a:r>
            <a:r>
              <a:rPr lang="en-CA" sz="2800" b="1" dirty="0"/>
              <a:t>  Year  (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effectLst>
                  <a:glow rad="127000">
                    <a:srgbClr val="FF99FF"/>
                  </a:glow>
                </a:effectLst>
              </a:rPr>
              <a:t>2</a:t>
            </a:r>
            <a:r>
              <a:rPr lang="en-CA" sz="2800" b="1" baseline="30000" dirty="0">
                <a:ln>
                  <a:solidFill>
                    <a:srgbClr val="0000FF"/>
                  </a:solidFill>
                </a:ln>
                <a:effectLst>
                  <a:glow rad="127000">
                    <a:srgbClr val="FF99FF"/>
                  </a:glow>
                </a:effectLst>
              </a:rPr>
              <a:t>nd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effectLst>
                  <a:glow rad="127000">
                    <a:srgbClr val="FF99FF"/>
                  </a:glow>
                </a:effectLst>
              </a:rPr>
              <a:t> </a:t>
            </a:r>
            <a:r>
              <a:rPr lang="en-CA" sz="2800" b="1" dirty="0"/>
              <a:t>month - Wilderness)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9203987" y="1314004"/>
            <a:ext cx="2530028" cy="3274574"/>
          </a:xfrm>
          <a:prstGeom prst="wedgeRoundRectCallout">
            <a:avLst>
              <a:gd name="adj1" fmla="val -80344"/>
              <a:gd name="adj2" fmla="val 6517"/>
              <a:gd name="adj3" fmla="val 16667"/>
            </a:avLst>
          </a:prstGeom>
          <a:solidFill>
            <a:schemeClr val="bg1">
              <a:lumMod val="75000"/>
            </a:schemeClr>
          </a:solidFill>
          <a:ln w="57150"/>
          <a:effectLst>
            <a:glow rad="762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r>
              <a:rPr lang="en-US" sz="3200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The Cloud  was lifted  </a:t>
            </a:r>
            <a:r>
              <a:rPr lang="en-US" sz="3200" dirty="0">
                <a:solidFill>
                  <a:srgbClr val="C00000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signaling </a:t>
            </a:r>
            <a:r>
              <a:rPr lang="en-US" sz="3200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/>
            </a:r>
            <a:br>
              <a:rPr lang="en-US" sz="3200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</a:br>
            <a:r>
              <a:rPr lang="en-US" sz="3200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their 1</a:t>
            </a:r>
            <a:r>
              <a:rPr lang="en-US" sz="3200" baseline="30000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st</a:t>
            </a:r>
            <a:r>
              <a:rPr lang="en-US" sz="3200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  journey!</a:t>
            </a:r>
            <a:br>
              <a:rPr lang="en-US" sz="3200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</a:br>
            <a:r>
              <a:rPr lang="en-US" sz="3200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Num 10:11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23851" y="5011385"/>
            <a:ext cx="3333749" cy="1570390"/>
          </a:xfrm>
          <a:prstGeom prst="wedgeRoundRectCallout">
            <a:avLst>
              <a:gd name="adj1" fmla="val -31262"/>
              <a:gd name="adj2" fmla="val -10122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900" dirty="0">
                <a:solidFill>
                  <a:srgbClr val="002060"/>
                </a:solidFill>
              </a:rPr>
              <a:t>The </a:t>
            </a:r>
            <a:r>
              <a:rPr lang="en-CA" sz="2900" b="1" u="sng" dirty="0">
                <a:solidFill>
                  <a:srgbClr val="002060"/>
                </a:solidFill>
              </a:rPr>
              <a:t>next </a:t>
            </a:r>
            <a:r>
              <a:rPr lang="en-CA" sz="2900" b="1" u="sng" dirty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Dawn</a:t>
            </a:r>
            <a:r>
              <a:rPr lang="en-CA" sz="2900" dirty="0">
                <a:solidFill>
                  <a:srgbClr val="002060"/>
                </a:solidFill>
              </a:rPr>
              <a:t>, it was time to travel!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751203" y="3404905"/>
            <a:ext cx="427991" cy="1123882"/>
          </a:xfrm>
          <a:prstGeom prst="rightBrace">
            <a:avLst>
              <a:gd name="adj1" fmla="val 64561"/>
              <a:gd name="adj2" fmla="val 51169"/>
            </a:avLst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533313" y="4528785"/>
            <a:ext cx="8449137" cy="2167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4400" b="1" dirty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The 20</a:t>
            </a:r>
            <a:r>
              <a:rPr lang="en-CA" sz="4400" b="1" baseline="30000" dirty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th</a:t>
            </a:r>
            <a:r>
              <a:rPr lang="en-CA" sz="4400" b="1" dirty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 was a </a:t>
            </a:r>
            <a:br>
              <a:rPr lang="en-CA" sz="4400" b="1" dirty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</a:br>
            <a:r>
              <a:rPr lang="en-CA" sz="4400" b="1" dirty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7</a:t>
            </a:r>
            <a:r>
              <a:rPr lang="en-CA" sz="4400" b="1" baseline="30000" dirty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th</a:t>
            </a:r>
            <a:r>
              <a:rPr lang="en-CA" sz="4400" b="1" dirty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 day Shabbat!</a:t>
            </a:r>
            <a:r>
              <a:rPr lang="en-CA" sz="4800" dirty="0"/>
              <a:t/>
            </a:r>
            <a:br>
              <a:rPr lang="en-CA" sz="4800" dirty="0"/>
            </a:br>
            <a:r>
              <a:rPr lang="en-CA" sz="3200" b="1" dirty="0">
                <a:solidFill>
                  <a:srgbClr val="002060"/>
                </a:solidFill>
                <a:effectLst>
                  <a:glow rad="101600">
                    <a:srgbClr val="66FF99"/>
                  </a:glow>
                </a:effectLst>
              </a:rPr>
              <a:t>The </a:t>
            </a:r>
            <a:r>
              <a:rPr lang="en-CA" sz="3200" b="1" u="sng" dirty="0">
                <a:solidFill>
                  <a:srgbClr val="002060"/>
                </a:solidFill>
                <a:effectLst>
                  <a:glow rad="101600">
                    <a:srgbClr val="66FF99"/>
                  </a:glow>
                </a:effectLst>
              </a:rPr>
              <a:t>next Dawn</a:t>
            </a:r>
            <a:r>
              <a:rPr lang="en-CA" sz="3200" b="1" dirty="0">
                <a:solidFill>
                  <a:srgbClr val="002060"/>
                </a:solidFill>
                <a:effectLst>
                  <a:glow rad="101600">
                    <a:srgbClr val="66FF99"/>
                  </a:glow>
                </a:effectLst>
              </a:rPr>
              <a:t> begins the new week! </a:t>
            </a:r>
            <a:r>
              <a:rPr lang="en-CA" sz="3200" b="1" dirty="0">
                <a:effectLst>
                  <a:glow rad="101600">
                    <a:srgbClr val="66FF99"/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33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553136"/>
              </p:ext>
            </p:extLst>
          </p:nvPr>
        </p:nvGraphicFramePr>
        <p:xfrm>
          <a:off x="3193593" y="1757395"/>
          <a:ext cx="8128001" cy="271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97735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11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12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13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15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b="1" dirty="0">
                          <a:solidFill>
                            <a:srgbClr val="FFFF00"/>
                          </a:solidFill>
                        </a:rPr>
                        <a:t>20</a:t>
                      </a:r>
                      <a:r>
                        <a:rPr lang="en-CA" sz="3600" b="1" baseline="30000" dirty="0">
                          <a:solidFill>
                            <a:srgbClr val="FFFF00"/>
                          </a:solidFill>
                        </a:rPr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21</a:t>
                      </a:r>
                      <a:r>
                        <a:rPr lang="en-CA" b="1" baseline="30000" dirty="0"/>
                        <a:t>st</a:t>
                      </a:r>
                      <a:r>
                        <a:rPr lang="en-CA" b="1" baseline="0" dirty="0"/>
                        <a:t> </a:t>
                      </a:r>
                      <a:r>
                        <a:rPr lang="en-CA" baseline="0" dirty="0"/>
                        <a:t> 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/>
                        <a:t>22</a:t>
                      </a:r>
                      <a:r>
                        <a:rPr lang="en-CA" sz="3200" b="1" baseline="30000" dirty="0"/>
                        <a:t>nd</a:t>
                      </a:r>
                      <a:r>
                        <a:rPr lang="en-CA" sz="3200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23</a:t>
                      </a:r>
                      <a:r>
                        <a:rPr lang="en-CA" b="1" baseline="30000" dirty="0"/>
                        <a:t>rd</a:t>
                      </a:r>
                      <a:r>
                        <a:rPr lang="en-CA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25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aseline="0" dirty="0"/>
                        <a:t>  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90694" y="174043"/>
            <a:ext cx="10270821" cy="65580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FF"/>
            </a:solidFill>
          </a:ln>
          <a:effectLst>
            <a:glow rad="88900">
              <a:srgbClr val="5D1907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b="1" i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glow rad="76200">
                    <a:srgbClr val="FF0000"/>
                  </a:glow>
                </a:effectLst>
                <a:latin typeface="Arial Black" panose="020B0A04020102020204" pitchFamily="34" charset="0"/>
              </a:rPr>
              <a:t>Reviewing </a:t>
            </a:r>
            <a:r>
              <a:rPr lang="en-CA" sz="4000" i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/>
                <a:latin typeface="Footlight MT Light" panose="0204060206030A020304" pitchFamily="18" charset="0"/>
              </a:rPr>
              <a:t>- </a:t>
            </a:r>
            <a:r>
              <a:rPr lang="en-CA" sz="4000" b="1" i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glow rad="88900">
                    <a:srgbClr val="FF0000"/>
                  </a:glow>
                </a:effectLst>
                <a:latin typeface="Arial Black" panose="020B0A04020102020204" pitchFamily="34" charset="0"/>
              </a:rPr>
              <a:t>Man’s Lunar Sabbath?</a:t>
            </a:r>
            <a:endParaRPr lang="en-CA" sz="4000" b="1" i="1" dirty="0">
              <a:ln>
                <a:solidFill>
                  <a:srgbClr val="0000FF"/>
                </a:solidFill>
              </a:ln>
              <a:solidFill>
                <a:srgbClr val="00FF00"/>
              </a:solidFill>
              <a:effectLst>
                <a:glow rad="88900">
                  <a:srgbClr val="FF0000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00816" y="1008417"/>
            <a:ext cx="6511589" cy="537583"/>
          </a:xfrm>
          <a:prstGeom prst="roundRect">
            <a:avLst>
              <a:gd name="adj" fmla="val 50000"/>
            </a:avLst>
          </a:prstGeom>
          <a:ln w="76200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/>
              <a:t>2</a:t>
            </a:r>
            <a:r>
              <a:rPr lang="en-CA" sz="2800" b="1" baseline="30000" dirty="0"/>
              <a:t>nd</a:t>
            </a:r>
            <a:r>
              <a:rPr lang="en-CA" sz="2800" b="1" dirty="0"/>
              <a:t>  Year  (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effectLst>
                  <a:glow rad="127000">
                    <a:srgbClr val="FF99FF"/>
                  </a:glow>
                </a:effectLst>
              </a:rPr>
              <a:t>2</a:t>
            </a:r>
            <a:r>
              <a:rPr lang="en-CA" sz="2800" b="1" baseline="30000" dirty="0">
                <a:ln>
                  <a:solidFill>
                    <a:srgbClr val="0000FF"/>
                  </a:solidFill>
                </a:ln>
                <a:effectLst>
                  <a:glow rad="127000">
                    <a:srgbClr val="FF99FF"/>
                  </a:glow>
                </a:effectLst>
              </a:rPr>
              <a:t>nd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effectLst>
                  <a:glow rad="127000">
                    <a:srgbClr val="FF99FF"/>
                  </a:glow>
                </a:effectLst>
              </a:rPr>
              <a:t> </a:t>
            </a:r>
            <a:r>
              <a:rPr lang="en-CA" sz="2800" b="1" dirty="0"/>
              <a:t>month - Wilderness)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81049" y="1701417"/>
            <a:ext cx="10035371" cy="1495037"/>
          </a:xfrm>
          <a:prstGeom prst="wedgeRoundRectCallout">
            <a:avLst>
              <a:gd name="adj1" fmla="val -6788"/>
              <a:gd name="adj2" fmla="val 66597"/>
              <a:gd name="adj3" fmla="val 16667"/>
            </a:avLst>
          </a:prstGeom>
          <a:solidFill>
            <a:schemeClr val="bg1">
              <a:lumMod val="75000"/>
            </a:schemeClr>
          </a:solidFill>
          <a:ln w="57150"/>
          <a:effectLst>
            <a:glow rad="762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Did </a:t>
            </a:r>
            <a:r>
              <a:rPr lang="en-US" sz="24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cause His people to journey on the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LUNAR 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Sabbath? What about the Manna week theology of no servile work on the Shabbat?  Does it become null and void now? 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“ANOTHER EXCEPTION”?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4523" y="4699677"/>
            <a:ext cx="11743165" cy="1954913"/>
          </a:xfrm>
          <a:prstGeom prst="wedgeRoundRectCallout">
            <a:avLst>
              <a:gd name="adj1" fmla="val -10720"/>
              <a:gd name="adj2" fmla="val -9077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900" dirty="0">
                <a:solidFill>
                  <a:srgbClr val="7030A0"/>
                </a:solidFill>
              </a:rPr>
              <a:t>The intent was to find a resting place.  Did the “rest” come in the </a:t>
            </a:r>
            <a:r>
              <a:rPr lang="en-CA" sz="2900" b="1" u="sng" dirty="0">
                <a:solidFill>
                  <a:srgbClr val="7030A0"/>
                </a:solidFill>
              </a:rPr>
              <a:t>midst</a:t>
            </a:r>
            <a:r>
              <a:rPr lang="en-CA" sz="2900" dirty="0">
                <a:solidFill>
                  <a:srgbClr val="7030A0"/>
                </a:solidFill>
              </a:rPr>
              <a:t> of the 3 cycle journey?  Does the word – </a:t>
            </a:r>
            <a:r>
              <a:rPr lang="en-CA" sz="2900" b="1" dirty="0">
                <a:solidFill>
                  <a:srgbClr val="9933FF"/>
                </a:solidFill>
              </a:rPr>
              <a:t>journey </a:t>
            </a:r>
            <a:r>
              <a:rPr lang="en-CA" sz="2900" dirty="0">
                <a:solidFill>
                  <a:srgbClr val="7030A0"/>
                </a:solidFill>
              </a:rPr>
              <a:t>– have the same meaning as – </a:t>
            </a:r>
            <a:r>
              <a:rPr lang="en-CA" sz="2900" b="1" dirty="0">
                <a:solidFill>
                  <a:srgbClr val="0000FF"/>
                </a:solidFill>
              </a:rPr>
              <a:t>rest (SHABBAT)</a:t>
            </a:r>
            <a:r>
              <a:rPr lang="en-CA" sz="2900" dirty="0">
                <a:solidFill>
                  <a:srgbClr val="7030A0"/>
                </a:solidFill>
              </a:rPr>
              <a:t>? </a:t>
            </a:r>
            <a:br>
              <a:rPr lang="en-CA" sz="2900" dirty="0">
                <a:solidFill>
                  <a:srgbClr val="7030A0"/>
                </a:solidFill>
              </a:rPr>
            </a:br>
            <a:r>
              <a:rPr lang="en-CA" sz="2900" dirty="0">
                <a:solidFill>
                  <a:srgbClr val="7030A0"/>
                </a:solidFill>
              </a:rPr>
              <a:t>Was it actually only a 2 cycle journey with a </a:t>
            </a:r>
            <a:r>
              <a:rPr lang="en-CA" sz="2900" b="1" dirty="0">
                <a:solidFill>
                  <a:srgbClr val="0000FF"/>
                </a:solidFill>
              </a:rPr>
              <a:t>rest</a:t>
            </a:r>
            <a:r>
              <a:rPr lang="en-CA" sz="2900" dirty="0">
                <a:solidFill>
                  <a:srgbClr val="7030A0"/>
                </a:solidFill>
              </a:rPr>
              <a:t> in between?</a:t>
            </a:r>
          </a:p>
        </p:txBody>
      </p:sp>
    </p:spTree>
    <p:extLst>
      <p:ext uri="{BB962C8B-B14F-4D97-AF65-F5344CB8AC3E}">
        <p14:creationId xmlns:p14="http://schemas.microsoft.com/office/powerpoint/2010/main" val="29263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3" y="4245619"/>
            <a:ext cx="8915400" cy="120274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Forte" pitchFamily="66" charset="0"/>
              </a:rPr>
              <a:t>Searching the Scriptures According </a:t>
            </a:r>
            <a:b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Forte" pitchFamily="66" charset="0"/>
              </a:rPr>
            </a:b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Forte" pitchFamily="66" charset="0"/>
              </a:rPr>
              <a:t>to Yahusha’s Torah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8037" y="236612"/>
            <a:ext cx="8915400" cy="3854970"/>
          </a:xfrm>
          <a:prstGeom prst="roundRect">
            <a:avLst>
              <a:gd name="adj" fmla="val 16667"/>
            </a:avLst>
          </a:prstGeom>
          <a:ln w="762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7125" y="5734003"/>
            <a:ext cx="9512772" cy="112399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itchFamily="2" charset="0"/>
              </a:rPr>
              <a:t>Will the Torah support the teaching of </a:t>
            </a:r>
            <a:b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itchFamily="2" charset="0"/>
              </a:rPr>
            </a:b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itchFamily="2" charset="0"/>
              </a:rPr>
              <a:t>man’s Lunar-Sabbath Calendar?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18142"/>
              </p:ext>
            </p:extLst>
          </p:nvPr>
        </p:nvGraphicFramePr>
        <p:xfrm>
          <a:off x="3193593" y="1757395"/>
          <a:ext cx="8128001" cy="271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97735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CA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11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12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13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15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b="1" dirty="0">
                          <a:solidFill>
                            <a:srgbClr val="FFFF00"/>
                          </a:solidFill>
                        </a:rPr>
                        <a:t>20</a:t>
                      </a:r>
                      <a:r>
                        <a:rPr lang="en-CA" sz="3600" b="1" baseline="30000" dirty="0">
                          <a:solidFill>
                            <a:srgbClr val="FFFF00"/>
                          </a:solidFill>
                        </a:rPr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/>
                        <a:t>21</a:t>
                      </a:r>
                      <a:r>
                        <a:rPr lang="en-CA" sz="3200" b="1" baseline="30000" dirty="0"/>
                        <a:t>st</a:t>
                      </a:r>
                      <a:r>
                        <a:rPr lang="en-CA" sz="3200" b="1" baseline="0" dirty="0"/>
                        <a:t> </a:t>
                      </a:r>
                      <a:r>
                        <a:rPr lang="en-CA" baseline="0" dirty="0"/>
                        <a:t> 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/>
                        <a:t>22</a:t>
                      </a:r>
                      <a:r>
                        <a:rPr lang="en-CA" sz="3200" b="1" baseline="30000" dirty="0"/>
                        <a:t>nd</a:t>
                      </a:r>
                      <a:r>
                        <a:rPr lang="en-CA" sz="3200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23</a:t>
                      </a:r>
                      <a:r>
                        <a:rPr lang="en-CA" b="1" baseline="30000" dirty="0"/>
                        <a:t>rd</a:t>
                      </a:r>
                      <a:r>
                        <a:rPr lang="en-CA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24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25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26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27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29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30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aseline="0" dirty="0"/>
                        <a:t>  </a:t>
                      </a:r>
                      <a:r>
                        <a:rPr lang="en-CA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348966" y="293900"/>
            <a:ext cx="10322993" cy="65580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FF"/>
            </a:solidFill>
          </a:ln>
          <a:effectLst>
            <a:glow rad="88900">
              <a:srgbClr val="5D1907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b="1" i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glow rad="76200">
                    <a:srgbClr val="FF0000"/>
                  </a:glow>
                </a:effectLst>
                <a:latin typeface="Arial Black" panose="020B0A04020102020204" pitchFamily="34" charset="0"/>
              </a:rPr>
              <a:t>Review </a:t>
            </a:r>
            <a:r>
              <a:rPr lang="en-CA" sz="4000" i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/>
                <a:latin typeface="Footlight MT Light" panose="0204060206030A020304" pitchFamily="18" charset="0"/>
              </a:rPr>
              <a:t>~ A Shabbat Rest, or a </a:t>
            </a:r>
            <a:r>
              <a:rPr lang="en-CA" sz="4000" i="1" u="sng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/>
                <a:latin typeface="Footlight MT Light" panose="0204060206030A020304" pitchFamily="18" charset="0"/>
              </a:rPr>
              <a:t>Rest Location</a:t>
            </a:r>
            <a:r>
              <a:rPr lang="en-CA" sz="4000" i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/>
                <a:latin typeface="Footlight MT Light" panose="0204060206030A020304" pitchFamily="18" charset="0"/>
              </a:rPr>
              <a:t>?</a:t>
            </a:r>
            <a:endParaRPr lang="en-CA" sz="4000" b="1" i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effectLst>
                <a:glow rad="88900">
                  <a:srgbClr val="FF0000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2674" y="1575303"/>
            <a:ext cx="9737702" cy="1621151"/>
          </a:xfrm>
          <a:prstGeom prst="wedgeRoundRectCallout">
            <a:avLst>
              <a:gd name="adj1" fmla="val -7927"/>
              <a:gd name="adj2" fmla="val 62121"/>
              <a:gd name="adj3" fmla="val 16667"/>
            </a:avLst>
          </a:prstGeom>
          <a:solidFill>
            <a:schemeClr val="bg1">
              <a:lumMod val="75000"/>
            </a:schemeClr>
          </a:solidFill>
          <a:ln w="57150"/>
          <a:effectLst>
            <a:glow rad="762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No! 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The Hebrew word translated as – rest – in this verse is – H4496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Menuwchah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– a resting </a:t>
            </a:r>
            <a:r>
              <a:rPr lang="en-US" sz="2400" b="1" u="sng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PLACE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! 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Georgia" panose="02040502050405020303" pitchFamily="18" charset="0"/>
              </a:rPr>
              <a:t>Not a rest as in a Shabbat!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 The people of the Hebrew nation were journeying on a normal week cycle, the 22</a:t>
            </a:r>
            <a:r>
              <a:rPr lang="en-US" sz="2400" b="1" baseline="30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nd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 of the 2</a:t>
            </a:r>
            <a:r>
              <a:rPr lang="en-US" sz="2400" b="1" baseline="30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nd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 month! 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904975" y="4769963"/>
            <a:ext cx="10350631" cy="1654750"/>
          </a:xfrm>
          <a:prstGeom prst="wedgeRoundRectCallout">
            <a:avLst>
              <a:gd name="adj1" fmla="val -22702"/>
              <a:gd name="adj2" fmla="val -10102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900" b="1" u="sng" dirty="0">
                <a:solidFill>
                  <a:srgbClr val="7030A0"/>
                </a:solidFill>
              </a:rPr>
              <a:t>Interestin</a:t>
            </a:r>
            <a:r>
              <a:rPr lang="en-CA" sz="2900" b="1" dirty="0">
                <a:solidFill>
                  <a:srgbClr val="7030A0"/>
                </a:solidFill>
              </a:rPr>
              <a:t>g </a:t>
            </a:r>
            <a:r>
              <a:rPr lang="en-CA" sz="2900" b="1" u="sng" dirty="0">
                <a:solidFill>
                  <a:srgbClr val="7030A0"/>
                </a:solidFill>
              </a:rPr>
              <a:t>note</a:t>
            </a:r>
            <a:r>
              <a:rPr lang="en-CA" sz="2900" dirty="0">
                <a:solidFill>
                  <a:srgbClr val="7030A0"/>
                </a:solidFill>
              </a:rPr>
              <a:t>: The Hebrew nation were </a:t>
            </a:r>
            <a:r>
              <a:rPr lang="en-CA" sz="2900" b="1" u="sng" dirty="0">
                <a:solidFill>
                  <a:srgbClr val="7030A0"/>
                </a:solidFill>
              </a:rPr>
              <a:t>not</a:t>
            </a:r>
            <a:r>
              <a:rPr lang="en-CA" sz="2900" dirty="0">
                <a:solidFill>
                  <a:srgbClr val="7030A0"/>
                </a:solidFill>
              </a:rPr>
              <a:t> observing a 2</a:t>
            </a:r>
            <a:r>
              <a:rPr lang="en-CA" sz="2900" baseline="30000" dirty="0">
                <a:solidFill>
                  <a:srgbClr val="7030A0"/>
                </a:solidFill>
              </a:rPr>
              <a:t>nd</a:t>
            </a:r>
            <a:r>
              <a:rPr lang="en-CA" sz="2900" dirty="0">
                <a:solidFill>
                  <a:srgbClr val="7030A0"/>
                </a:solidFill>
              </a:rPr>
              <a:t> Passover and Unleavened Bread Feast Shabbat.  </a:t>
            </a:r>
            <a:br>
              <a:rPr lang="en-CA" sz="2900" dirty="0">
                <a:solidFill>
                  <a:srgbClr val="7030A0"/>
                </a:solidFill>
              </a:rPr>
            </a:br>
            <a:r>
              <a:rPr lang="en-CA" sz="2900" b="1" dirty="0">
                <a:solidFill>
                  <a:srgbClr val="C00000"/>
                </a:solidFill>
              </a:rPr>
              <a:t>They were traveling!</a:t>
            </a:r>
          </a:p>
        </p:txBody>
      </p:sp>
    </p:spTree>
    <p:extLst>
      <p:ext uri="{BB962C8B-B14F-4D97-AF65-F5344CB8AC3E}">
        <p14:creationId xmlns:p14="http://schemas.microsoft.com/office/powerpoint/2010/main" val="42597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72" y="821802"/>
            <a:ext cx="3505199" cy="23033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Forte" pitchFamily="66" charset="0"/>
              </a:rPr>
              <a:t>Did the Torah Give Clarity?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653" y="4004840"/>
            <a:ext cx="6423950" cy="210261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Let’s remember to keep our understanding for </a:t>
            </a:r>
            <a:r>
              <a:rPr lang="en-US" sz="3200" b="1" dirty="0">
                <a:ln/>
                <a:solidFill>
                  <a:srgbClr val="0070C0"/>
                </a:solidFill>
                <a:latin typeface="Segoe Print" pitchFamily="2" charset="0"/>
              </a:rPr>
              <a:t>Yahusha’s</a:t>
            </a:r>
            <a:r>
              <a:rPr lang="en-US" sz="3200" b="1" dirty="0">
                <a:ln/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en-US" sz="3200" b="1" dirty="0">
                <a:ln/>
                <a:solidFill>
                  <a:srgbClr val="0070C0"/>
                </a:solidFill>
                <a:latin typeface="Segoe Print" pitchFamily="2" charset="0"/>
              </a:rPr>
              <a:t>Covenant Calendar </a:t>
            </a:r>
            <a:r>
              <a:rPr lang="en-US" sz="3200" b="1" dirty="0">
                <a:ln/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grounded in the roots of Torah.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035" y="106299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050" name="Picture 2" descr="C:\Users\Rae\Desktop\search the scriptures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71" y="383718"/>
            <a:ext cx="68580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D:\Art on Desktop - 1\Bible-books\Root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488" y="2305691"/>
            <a:ext cx="3954410" cy="45523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91787" y="5917837"/>
            <a:ext cx="354103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Edwardian Script ITC" pitchFamily="66" charset="0"/>
                <a:cs typeface="MV Boli" pitchFamily="2" charset="0"/>
              </a:rPr>
              <a:t>The End!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gray">
          <a:xfrm>
            <a:off x="11679137" y="6500692"/>
            <a:ext cx="477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1655" y="541895"/>
            <a:ext cx="10660847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If you have Questions &amp;/or Comments</a:t>
            </a:r>
            <a:br>
              <a:rPr lang="en-US" sz="36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about this teaching, please contact: </a:t>
            </a:r>
          </a:p>
          <a:p>
            <a:pPr algn="ctr"/>
            <a:r>
              <a:rPr lang="en-US" sz="4000" b="1" cap="none" spc="0" dirty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Timothy Astleford </a:t>
            </a:r>
          </a:p>
        </p:txBody>
      </p:sp>
      <p:pic>
        <p:nvPicPr>
          <p:cNvPr id="5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939" y="2911775"/>
            <a:ext cx="1384277" cy="100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35217" y="5394726"/>
            <a:ext cx="52780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solidFill>
                  <a:srgbClr val="A97767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Edwardian Script ITC" pitchFamily="66" charset="0"/>
                <a:cs typeface="MV Boli" pitchFamily="2" charset="0"/>
              </a:rPr>
              <a:t>Thank you!</a:t>
            </a:r>
            <a:endParaRPr lang="en-US" sz="4000" b="1" dirty="0">
              <a:solidFill>
                <a:srgbClr val="A97767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Edwardian Script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0036" y="4123168"/>
            <a:ext cx="7234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>
                      <a:alpha val="78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5"/>
              </a:rPr>
              <a:t>tim@studythecalendar.com</a:t>
            </a:r>
            <a:endParaRPr lang="en-US" sz="3200" b="1" cap="none" spc="0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127000">
                  <a:schemeClr val="bg1">
                    <a:alpha val="78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93134"/>
            <a:ext cx="11226799" cy="6358466"/>
          </a:xfrm>
        </p:spPr>
        <p:txBody>
          <a:bodyPr anchor="ctr">
            <a:normAutofit lnSpcReduction="10000"/>
          </a:bodyPr>
          <a:lstStyle/>
          <a:p>
            <a:r>
              <a:rPr lang="en-US" sz="2800" i="1" dirty="0">
                <a:ln>
                  <a:solidFill>
                    <a:srgbClr val="000099"/>
                  </a:solidFill>
                </a:ln>
                <a:solidFill>
                  <a:srgbClr val="00808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Num</a:t>
            </a:r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 10:11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it came to be on the </a:t>
            </a:r>
            <a:r>
              <a:rPr lang="en-US" sz="2800" u="sng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twentieth da</a:t>
            </a:r>
            <a:r>
              <a:rPr lang="en-US" sz="28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y of the second 				month,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in the second year, that </a:t>
            </a:r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Footlight MT Light" panose="0204060206030A020304" pitchFamily="18" charset="0"/>
              </a:rPr>
              <a:t>THE CLOUD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was taken up 				from above the Dwelling Place of the Witness. </a:t>
            </a:r>
          </a:p>
          <a:p>
            <a:pPr marL="0" indent="0">
              <a:buNone/>
            </a:pP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>
              <a:buClr>
                <a:srgbClr val="A53010"/>
              </a:buClr>
            </a:pPr>
            <a:r>
              <a:rPr lang="en-CA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Exo 13:21</a:t>
            </a:r>
            <a:r>
              <a:rPr lang="en-CA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CA" sz="2800" dirty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he-IL" sz="2800" dirty="0">
                <a:solidFill>
                  <a:prstClr val="black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went before them by day in a </a:t>
            </a:r>
            <a:r>
              <a:rPr lang="en-US" sz="2800" dirty="0">
                <a:solidFill>
                  <a:srgbClr val="FF00FF"/>
                </a:solidFill>
                <a:latin typeface="Georgia" panose="02040502050405020303" pitchFamily="18" charset="0"/>
              </a:rPr>
              <a:t>column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of 					</a:t>
            </a:r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Footlight MT Light" panose="0204060206030A020304" pitchFamily="18" charset="0"/>
              </a:rPr>
              <a:t>CLOUD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to lead the way, and by night in a </a:t>
            </a:r>
            <a:r>
              <a:rPr lang="en-US" sz="2800" dirty="0">
                <a:solidFill>
                  <a:srgbClr val="FF00FF"/>
                </a:solidFill>
                <a:latin typeface="Georgia" panose="02040502050405020303" pitchFamily="18" charset="0"/>
              </a:rPr>
              <a:t>column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of 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Footlight MT Light" panose="0204060206030A020304" pitchFamily="18" charset="0"/>
              </a:rPr>
              <a:t>FIRE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to 			give them light,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so as to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g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o b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y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 da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y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 and ni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g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ht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</a:p>
          <a:p>
            <a:pPr lvl="0">
              <a:buClr>
                <a:srgbClr val="A53010"/>
              </a:buClr>
            </a:pPr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Exo 13:22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en-US" sz="2800" dirty="0">
                <a:solidFill>
                  <a:srgbClr val="FF00FF"/>
                </a:solidFill>
                <a:latin typeface="Georgia" panose="02040502050405020303" pitchFamily="18" charset="0"/>
              </a:rPr>
              <a:t>column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of </a:t>
            </a:r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Footlight MT Light" panose="0204060206030A020304" pitchFamily="18" charset="0"/>
              </a:rPr>
              <a:t>CLOUD</a:t>
            </a:r>
            <a:r>
              <a:rPr lang="en-US" sz="36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did not cease by day, nor the 			</a:t>
            </a:r>
            <a:r>
              <a:rPr lang="en-US" sz="2800" dirty="0">
                <a:solidFill>
                  <a:srgbClr val="FF00FF"/>
                </a:solidFill>
                <a:latin typeface="Georgia" panose="02040502050405020303" pitchFamily="18" charset="0"/>
              </a:rPr>
              <a:t>column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of 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Footlight MT Light" panose="0204060206030A020304" pitchFamily="18" charset="0"/>
              </a:rPr>
              <a:t>FIRE</a:t>
            </a:r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by night, before the people.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74732" y="2184401"/>
            <a:ext cx="8042535" cy="855132"/>
          </a:xfrm>
          <a:prstGeom prst="roundRect">
            <a:avLst>
              <a:gd name="adj" fmla="val 3355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5D190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/>
              <a:t>Significance of – </a:t>
            </a:r>
            <a:r>
              <a:rPr lang="en-CA" sz="4400" b="1" dirty="0">
                <a:ln>
                  <a:solidFill>
                    <a:srgbClr val="000099"/>
                  </a:solidFill>
                </a:ln>
                <a:solidFill>
                  <a:srgbClr val="00B0F0"/>
                </a:solidFill>
                <a:effectLst>
                  <a:glow rad="127000">
                    <a:srgbClr val="FFFF00"/>
                  </a:glow>
                </a:effectLst>
                <a:latin typeface="Footlight MT Light" panose="0204060206030A020304" pitchFamily="18" charset="0"/>
              </a:rPr>
              <a:t>The Cloud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267" y="331258"/>
            <a:ext cx="10735733" cy="5960534"/>
          </a:xfrm>
        </p:spPr>
        <p:txBody>
          <a:bodyPr>
            <a:normAutofit lnSpcReduction="10000"/>
          </a:bodyPr>
          <a:lstStyle/>
          <a:p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Exo 40:34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the </a:t>
            </a:r>
            <a:r>
              <a:rPr lang="en-US" sz="2800" b="1" dirty="0">
                <a:ln>
                  <a:solidFill>
                    <a:srgbClr val="000099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cloud</a:t>
            </a:r>
            <a:r>
              <a:rPr lang="en-US" sz="2800" dirty="0">
                <a:ln>
                  <a:solidFill>
                    <a:srgbClr val="000099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covered the Tent of Meeting, and the 			esteem of 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filled the Dwelling Place. </a:t>
            </a:r>
          </a:p>
          <a:p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Exo 40:35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Mosheh was not able to come into the Tent of 			Meeting, because the </a:t>
            </a:r>
            <a:r>
              <a:rPr lang="en-US" sz="2800" b="1" dirty="0">
                <a:ln>
                  <a:solidFill>
                    <a:srgbClr val="000099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cloud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dwelt on it, and the esteem of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		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filled the Dwelling Place. </a:t>
            </a:r>
          </a:p>
          <a:p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Exo 40:36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when the </a:t>
            </a:r>
            <a:r>
              <a:rPr lang="en-US" sz="2800" b="1" dirty="0">
                <a:ln>
                  <a:solidFill>
                    <a:srgbClr val="000099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cloud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was taken up from above the 			Dwelling Place, the children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Yisra’ĕl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went onward in </a:t>
            </a:r>
            <a:r>
              <a:rPr lang="en-US" sz="2800" b="1" u="sng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all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				their journeys. </a:t>
            </a:r>
          </a:p>
          <a:p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Exo 40:37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But if the </a:t>
            </a:r>
            <a:r>
              <a:rPr lang="en-US" sz="2800" b="1" dirty="0">
                <a:ln>
                  <a:solidFill>
                    <a:srgbClr val="000099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cloud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was not taken up, then they did not 			set out till the day that it was taken up. </a:t>
            </a:r>
          </a:p>
          <a:p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Exo 40:38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For the </a:t>
            </a:r>
            <a:r>
              <a:rPr lang="en-US" sz="2800" b="1" dirty="0">
                <a:ln>
                  <a:solidFill>
                    <a:srgbClr val="000099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cloud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of 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was on the Dwelling 			Place by day, and 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fire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was on it by night, before the eyes of 			all the house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Yisra’ĕl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en-US" sz="4800" dirty="0">
                <a:solidFill>
                  <a:prstClr val="black"/>
                </a:solidFill>
                <a:effectLst>
                  <a:glow rad="76200">
                    <a:schemeClr val="accent1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in </a:t>
            </a:r>
            <a:r>
              <a:rPr lang="en-US" sz="4800" u="sng" dirty="0">
                <a:solidFill>
                  <a:prstClr val="black"/>
                </a:solidFill>
                <a:effectLst>
                  <a:glow rad="76200">
                    <a:schemeClr val="accent1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all</a:t>
            </a:r>
            <a:r>
              <a:rPr lang="en-US" sz="4800" dirty="0">
                <a:solidFill>
                  <a:prstClr val="black"/>
                </a:solidFill>
                <a:effectLst>
                  <a:glow rad="76200">
                    <a:schemeClr val="accent1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 their journeys.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524000"/>
            <a:ext cx="11572874" cy="5334000"/>
          </a:xfr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Num 9:15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on the day that the Dwelling Place was raised up, 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   the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cloud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covered the Dwelling Place, the Tent of the Witness.  		    From evening until morning it was above the Dwelling Place 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    like the appearance of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fire</a:t>
            </a:r>
            <a:r>
              <a:rPr lang="en-US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Num 9:16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Thus it was continually: the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cloud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covered it by day, and 		the appearance of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fire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by night. </a:t>
            </a:r>
          </a:p>
          <a:p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Num 9:17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whenever the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cloud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was taken up from above </a:t>
            </a:r>
            <a:b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       the Tent,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after that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the children of </a:t>
            </a:r>
            <a:r>
              <a:rPr lang="en-US" sz="2800" b="1" dirty="0" err="1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Yisra’ĕl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 would depart. </a:t>
            </a:r>
            <a:b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		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in the place where the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cloud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dwelt, there the children of 			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Yisra’ĕl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would camp.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00375" y="514349"/>
            <a:ext cx="6191250" cy="714375"/>
          </a:xfrm>
          <a:prstGeom prst="roundRect">
            <a:avLst>
              <a:gd name="adj" fmla="val 48667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5D1907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Footlight MT Light" panose="0204060206030A020304" pitchFamily="18" charset="0"/>
              </a:rPr>
              <a:t>The Cloud </a:t>
            </a:r>
            <a:r>
              <a:rPr lang="en-CA" sz="3200" b="1" dirty="0">
                <a:ln>
                  <a:solidFill>
                    <a:srgbClr val="002060"/>
                  </a:solidFill>
                </a:ln>
              </a:rPr>
              <a:t>- in - </a:t>
            </a:r>
            <a:r>
              <a:rPr lang="en-CA" sz="3200" b="1" i="1" dirty="0">
                <a:ln>
                  <a:solidFill>
                    <a:srgbClr val="0000FF"/>
                  </a:solidFill>
                </a:ln>
                <a:solidFill>
                  <a:srgbClr val="006666"/>
                </a:solidFill>
                <a:latin typeface="Georgia" panose="02040502050405020303" pitchFamily="18" charset="0"/>
              </a:rPr>
              <a:t>Numbers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61" y="314325"/>
            <a:ext cx="11372850" cy="6429375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A53010"/>
              </a:buClr>
            </a:pPr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Num 9:18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At the command of 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the children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Yisra’ĕl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		departed, and at the command of 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they camped. 			They remained camped as long as the cloud dwelt above the 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		Dwelling Place. </a:t>
            </a:r>
          </a:p>
          <a:p>
            <a:pPr lvl="0">
              <a:buClr>
                <a:srgbClr val="A53010"/>
              </a:buClr>
            </a:pPr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Num 9:19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Even when the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cloud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lingered many days above the 				Dwelling Place, the children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Yisra’ĕl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guarded the Charge of  			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CA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], and did not depart. </a:t>
            </a:r>
          </a:p>
          <a:p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Num 9:20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so it was, when the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cloud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was above the Dwelling 			Place a few days: according to the command of 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			they camped, and according to the command of 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			they would depart. </a:t>
            </a:r>
          </a:p>
          <a:p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Num 9:21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so it was, when the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cloud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dwelt only from evening 			until morning: when the cloud was taken up in the morning, then 		they departed. Whether by day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or by night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whenever the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cloud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		was taken up, they departed.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349" y="219075"/>
            <a:ext cx="11372850" cy="6524625"/>
          </a:xfrm>
        </p:spPr>
        <p:txBody>
          <a:bodyPr>
            <a:normAutofit/>
          </a:bodyPr>
          <a:lstStyle/>
          <a:p>
            <a:pPr lvl="0">
              <a:buClr>
                <a:srgbClr val="A53010"/>
              </a:buClr>
            </a:pPr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Num 9:22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Whether two days, or a month, or a year that the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cloud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			lingered above the Dwelling Place to dwell upon it, the children 			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Yisra’ĕl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camped, and did not depart. But when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it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was taken up, 		they departed. </a:t>
            </a:r>
          </a:p>
          <a:p>
            <a:pPr marL="0" lvl="0" indent="0">
              <a:buClr>
                <a:srgbClr val="A53010"/>
              </a:buClr>
              <a:buNone/>
            </a:pP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>
              <a:buClr>
                <a:srgbClr val="A53010"/>
              </a:buClr>
            </a:pP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>
              <a:buClr>
                <a:srgbClr val="A53010"/>
              </a:buClr>
            </a:pP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>
              <a:buClr>
                <a:srgbClr val="A53010"/>
              </a:buClr>
            </a:pP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Clr>
                <a:srgbClr val="A53010"/>
              </a:buClr>
              <a:buNone/>
            </a:pP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en-US" sz="2800" i="1" dirty="0">
                <a:solidFill>
                  <a:srgbClr val="008080"/>
                </a:solidFill>
                <a:latin typeface="Georgia" panose="02040502050405020303" pitchFamily="18" charset="0"/>
              </a:rPr>
              <a:t>Num 9:23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At the command of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he-IL"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they camped, and </a:t>
            </a:r>
            <a:r>
              <a:rPr lang="en-US" sz="2800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at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			</a:t>
            </a:r>
            <a:r>
              <a:rPr lang="en-US" sz="2800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the command of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he-IL"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they departed. They guarded </a:t>
            </a:r>
            <a:r>
              <a:rPr lang="en-US" sz="2800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the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 		</a:t>
            </a:r>
            <a:r>
              <a:rPr lang="en-US" sz="2800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Char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g</a:t>
            </a:r>
            <a:r>
              <a:rPr lang="en-US" sz="2800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e of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he-IL"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], </a:t>
            </a:r>
            <a:r>
              <a:rPr lang="en-US" sz="2800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at </a:t>
            </a:r>
            <a:r>
              <a:rPr lang="en-US" sz="2800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the command of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he-IL"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by 			the hand of Mosheh.</a:t>
            </a:r>
            <a:endParaRPr lang="en-CA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276225" y="2408237"/>
            <a:ext cx="11711974" cy="2114551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5D1907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400" dirty="0">
                <a:ln>
                  <a:solidFill>
                    <a:srgbClr val="002060"/>
                  </a:solidFill>
                </a:ln>
                <a:latin typeface="Cooper Black" pitchFamily="18" charset="0"/>
              </a:rPr>
              <a:t>Can we discern from </a:t>
            </a:r>
            <a:r>
              <a:rPr lang="en-CA" sz="4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Cooper Black" pitchFamily="18" charset="0"/>
              </a:rPr>
              <a:t>whom</a:t>
            </a:r>
            <a:r>
              <a:rPr lang="en-CA" sz="4400" dirty="0">
                <a:ln>
                  <a:solidFill>
                    <a:srgbClr val="002060"/>
                  </a:solidFill>
                </a:ln>
                <a:latin typeface="Cooper Black" pitchFamily="18" charset="0"/>
              </a:rPr>
              <a:t> </a:t>
            </a:r>
            <a:r>
              <a:rPr lang="en-CA" sz="4400" dirty="0" err="1">
                <a:ln>
                  <a:solidFill>
                    <a:srgbClr val="002060"/>
                  </a:solidFill>
                </a:ln>
                <a:latin typeface="Cooper Black" pitchFamily="18" charset="0"/>
              </a:rPr>
              <a:t>Yisra’el’s</a:t>
            </a:r>
            <a:r>
              <a:rPr lang="en-CA" sz="4400" dirty="0">
                <a:ln>
                  <a:solidFill>
                    <a:srgbClr val="002060"/>
                  </a:solidFill>
                </a:ln>
                <a:latin typeface="Cooper Black" pitchFamily="18" charset="0"/>
              </a:rPr>
              <a:t> authority to journey derived from?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12" y="3886090"/>
            <a:ext cx="12080592" cy="2785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267" y="3909601"/>
            <a:ext cx="1278466" cy="177495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8427" y="1532073"/>
            <a:ext cx="11371201" cy="1974850"/>
          </a:xfrm>
          <a:prstGeom prst="roundRect">
            <a:avLst>
              <a:gd name="adj" fmla="val 27445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5D190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i="1" dirty="0" err="1">
                <a:ln>
                  <a:solidFill>
                    <a:srgbClr val="0000FF"/>
                  </a:solidFill>
                </a:ln>
                <a:solidFill>
                  <a:srgbClr val="008080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Num</a:t>
            </a:r>
            <a:r>
              <a:rPr lang="en-US" sz="2800" i="1" dirty="0">
                <a:ln>
                  <a:solidFill>
                    <a:srgbClr val="0000FF"/>
                  </a:solidFill>
                </a:ln>
                <a:solidFill>
                  <a:srgbClr val="008080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2800" i="1" dirty="0" smtClean="0">
                <a:ln>
                  <a:solidFill>
                    <a:srgbClr val="0000FF"/>
                  </a:solidFill>
                </a:ln>
                <a:solidFill>
                  <a:srgbClr val="008080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10:33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So they set out from the mountain of 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] on 		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88900">
                    <a:srgbClr val="00FFFF"/>
                  </a:glow>
                </a:effectLst>
                <a:latin typeface="Arial Black" panose="020B0A04020102020204" pitchFamily="34" charset="0"/>
              </a:rPr>
              <a:t>a journey of three days.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the ark of the covenant of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     </a:t>
            </a:r>
            <a:r>
              <a:rPr lang="he-IL" sz="2800" dirty="0">
                <a:solidFill>
                  <a:prstClr val="black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went before them 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01600">
                    <a:srgbClr val="00FFFF"/>
                  </a:glow>
                </a:effectLst>
                <a:latin typeface="Arial Black" panose="020B0A04020102020204" pitchFamily="34" charset="0"/>
              </a:rPr>
              <a:t>for the three days’ journey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to 			seek out a resting place for them. </a:t>
            </a:r>
          </a:p>
        </p:txBody>
      </p:sp>
      <p:sp>
        <p:nvSpPr>
          <p:cNvPr id="6" name="Double Wave 5"/>
          <p:cNvSpPr/>
          <p:nvPr/>
        </p:nvSpPr>
        <p:spPr>
          <a:xfrm>
            <a:off x="1693328" y="84671"/>
            <a:ext cx="9651623" cy="1297630"/>
          </a:xfrm>
          <a:prstGeom prst="doubleWave">
            <a:avLst>
              <a:gd name="adj1" fmla="val 12500"/>
              <a:gd name="adj2" fmla="val -8401"/>
            </a:avLst>
          </a:prstGeom>
          <a:solidFill>
            <a:srgbClr val="000099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300" b="1" i="1" dirty="0" err="1">
                <a:ln>
                  <a:solidFill>
                    <a:srgbClr val="00FF0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Yisra’el’s</a:t>
            </a:r>
            <a:r>
              <a:rPr lang="en-CA" sz="3300" b="1" i="1" dirty="0">
                <a:ln>
                  <a:solidFill>
                    <a:srgbClr val="00FF0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CA" sz="3300" b="1" i="1" u="sng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27000">
                    <a:srgbClr val="FF99FF"/>
                  </a:glow>
                </a:effectLst>
                <a:latin typeface="Comic Sans MS" pitchFamily="66" charset="0"/>
              </a:rPr>
              <a:t>Three </a:t>
            </a:r>
            <a:r>
              <a:rPr lang="en-CA" sz="3300" b="1" i="1" u="sng" dirty="0" err="1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27000">
                    <a:srgbClr val="FF99FF"/>
                  </a:glow>
                </a:effectLst>
                <a:latin typeface="Comic Sans MS" pitchFamily="66" charset="0"/>
              </a:rPr>
              <a:t>Yowm</a:t>
            </a:r>
            <a:r>
              <a:rPr lang="en-CA" sz="3300" b="1" i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27000">
                    <a:srgbClr val="FF99FF"/>
                  </a:glow>
                </a:effectLst>
                <a:latin typeface="Comic Sans MS" pitchFamily="66" charset="0"/>
              </a:rPr>
              <a:t> </a:t>
            </a:r>
            <a:r>
              <a:rPr lang="en-CA" sz="3300" b="1" i="1" dirty="0">
                <a:ln>
                  <a:solidFill>
                    <a:srgbClr val="00FF00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Journey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urved Down Arrow 3"/>
          <p:cNvSpPr/>
          <p:nvPr/>
        </p:nvSpPr>
        <p:spPr>
          <a:xfrm flipH="1" flipV="1">
            <a:off x="4743453" y="5684559"/>
            <a:ext cx="1456354" cy="987180"/>
          </a:xfrm>
          <a:prstGeom prst="curvedDownArrow">
            <a:avLst>
              <a:gd name="adj1" fmla="val 19360"/>
              <a:gd name="adj2" fmla="val 50000"/>
              <a:gd name="adj3" fmla="val 28820"/>
            </a:avLst>
          </a:prstGeom>
          <a:gradFill>
            <a:gsLst>
              <a:gs pos="37000">
                <a:srgbClr val="00FFFF"/>
              </a:gs>
              <a:gs pos="0">
                <a:srgbClr val="00FF00">
                  <a:lumMod val="98000"/>
                  <a:alpha val="20000"/>
                </a:srgbClr>
              </a:gs>
              <a:gs pos="85000">
                <a:srgbClr val="FF99FF">
                  <a:lumMod val="80000"/>
                </a:srgbClr>
              </a:gs>
            </a:gsLst>
            <a:path path="circle">
              <a:fillToRect l="50000" t="50000" r="100000" b="100000"/>
            </a:path>
          </a:gradFill>
          <a:ln>
            <a:solidFill>
              <a:srgbClr val="0000FF"/>
            </a:solidFill>
          </a:ln>
          <a:effectLst>
            <a:glow rad="101600">
              <a:srgbClr val="66FF99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1825</TotalTime>
  <Words>1327</Words>
  <Application>Microsoft Office PowerPoint</Application>
  <PresentationFormat>Widescreen</PresentationFormat>
  <Paragraphs>419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Algerian</vt:lpstr>
      <vt:lpstr>Arial</vt:lpstr>
      <vt:lpstr>Arial Black</vt:lpstr>
      <vt:lpstr>Arial Rounded MT Bold</vt:lpstr>
      <vt:lpstr>Calibri</vt:lpstr>
      <vt:lpstr>Century Gothic</vt:lpstr>
      <vt:lpstr>Comic Sans MS</vt:lpstr>
      <vt:lpstr>Cooper Black</vt:lpstr>
      <vt:lpstr>Edwardian Script ITC</vt:lpstr>
      <vt:lpstr>Eras Bold ITC</vt:lpstr>
      <vt:lpstr>Footlight MT Light</vt:lpstr>
      <vt:lpstr>Forte</vt:lpstr>
      <vt:lpstr>Georgia</vt:lpstr>
      <vt:lpstr>Gisha</vt:lpstr>
      <vt:lpstr>MV Boli</vt:lpstr>
      <vt:lpstr>Segoe Print</vt:lpstr>
      <vt:lpstr>Wingdings 3</vt:lpstr>
      <vt:lpstr>Wisp</vt:lpstr>
      <vt:lpstr>The Cloud’s Command     of a 3 Yowmim Journey         Numbers 10</vt:lpstr>
      <vt:lpstr>Will the Cloud’s       provide eternal implications upon our lives for observing  -  THE WAY?  </vt:lpstr>
      <vt:lpstr>Searching the Scriptures According  to Yahusha’s Torah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Did the Torah Give Clarity?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 Yowm Journey of  Num 10</dc:title>
  <dc:creator>timothy Astleford</dc:creator>
  <cp:lastModifiedBy>User55</cp:lastModifiedBy>
  <cp:revision>151</cp:revision>
  <dcterms:created xsi:type="dcterms:W3CDTF">2020-03-08T12:52:12Z</dcterms:created>
  <dcterms:modified xsi:type="dcterms:W3CDTF">2022-10-30T02:14:10Z</dcterms:modified>
</cp:coreProperties>
</file>